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1"/>
    <p:sldMasterId id="2147483665" r:id="rId2"/>
  </p:sldMasterIdLst>
  <p:notesMasterIdLst>
    <p:notesMasterId r:id="rId31"/>
  </p:notesMasterIdLst>
  <p:sldIdLst>
    <p:sldId id="300" r:id="rId3"/>
    <p:sldId id="338" r:id="rId4"/>
    <p:sldId id="302" r:id="rId5"/>
    <p:sldId id="259" r:id="rId6"/>
    <p:sldId id="324" r:id="rId7"/>
    <p:sldId id="325" r:id="rId8"/>
    <p:sldId id="326" r:id="rId9"/>
    <p:sldId id="303" r:id="rId10"/>
    <p:sldId id="304" r:id="rId11"/>
    <p:sldId id="305" r:id="rId12"/>
    <p:sldId id="320" r:id="rId13"/>
    <p:sldId id="322" r:id="rId14"/>
    <p:sldId id="321" r:id="rId15"/>
    <p:sldId id="317" r:id="rId16"/>
    <p:sldId id="327" r:id="rId17"/>
    <p:sldId id="319" r:id="rId18"/>
    <p:sldId id="328" r:id="rId19"/>
    <p:sldId id="339" r:id="rId20"/>
    <p:sldId id="330" r:id="rId21"/>
    <p:sldId id="331" r:id="rId22"/>
    <p:sldId id="332" r:id="rId23"/>
    <p:sldId id="340" r:id="rId24"/>
    <p:sldId id="341" r:id="rId25"/>
    <p:sldId id="333" r:id="rId26"/>
    <p:sldId id="334" r:id="rId27"/>
    <p:sldId id="337" r:id="rId28"/>
    <p:sldId id="318" r:id="rId29"/>
    <p:sldId id="315"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4F127EB-B41F-47A3-92AD-055DBB52A3B4}" v="88" dt="2018-04-02T19:02:51.93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3759" autoAdjust="0"/>
  </p:normalViewPr>
  <p:slideViewPr>
    <p:cSldViewPr snapToGrid="0">
      <p:cViewPr varScale="1">
        <p:scale>
          <a:sx n="72" d="100"/>
          <a:sy n="72" d="100"/>
        </p:scale>
        <p:origin x="78" y="3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microsoft.com/office/2015/10/relationships/revisionInfo" Target="revisionInfo.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A13B17-C506-4D51-BB37-16B365906619}" type="datetimeFigureOut">
              <a:rPr lang="en-US" smtClean="0"/>
              <a:t>6/21/2019</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98D5BB-B127-481F-BC0A-2F77C576BB34}" type="slidenum">
              <a:rPr lang="en-US" smtClean="0"/>
              <a:t>‹#›</a:t>
            </a:fld>
            <a:endParaRPr lang="en-US" dirty="0"/>
          </a:p>
        </p:txBody>
      </p:sp>
    </p:spTree>
    <p:extLst>
      <p:ext uri="{BB962C8B-B14F-4D97-AF65-F5344CB8AC3E}">
        <p14:creationId xmlns:p14="http://schemas.microsoft.com/office/powerpoint/2010/main" val="1979223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194323-46EB-47FD-802B-1151F9FD2B5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52780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diagram of a common architecture for this type of scenario, that you can draw inspiration from. You will find this diagram within the learner guide.</a:t>
            </a:r>
          </a:p>
        </p:txBody>
      </p:sp>
      <p:sp>
        <p:nvSpPr>
          <p:cNvPr id="4" name="Slide Number Placeholder 3"/>
          <p:cNvSpPr>
            <a:spLocks noGrp="1"/>
          </p:cNvSpPr>
          <p:nvPr>
            <p:ph type="sldNum" sz="quarter" idx="10"/>
          </p:nvPr>
        </p:nvSpPr>
        <p:spPr/>
        <p:txBody>
          <a:bodyPr/>
          <a:lstStyle/>
          <a:p>
            <a:fld id="{0998D5BB-B127-481F-BC0A-2F77C576BB34}" type="slidenum">
              <a:rPr lang="en-US" smtClean="0"/>
              <a:t>10</a:t>
            </a:fld>
            <a:endParaRPr lang="en-US" dirty="0"/>
          </a:p>
        </p:txBody>
      </p:sp>
    </p:spTree>
    <p:extLst>
      <p:ext uri="{BB962C8B-B14F-4D97-AF65-F5344CB8AC3E}">
        <p14:creationId xmlns:p14="http://schemas.microsoft.com/office/powerpoint/2010/main" val="12674051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11</a:t>
            </a:fld>
            <a:endParaRPr lang="en-US" dirty="0"/>
          </a:p>
        </p:txBody>
      </p:sp>
    </p:spTree>
    <p:extLst>
      <p:ext uri="{BB962C8B-B14F-4D97-AF65-F5344CB8AC3E}">
        <p14:creationId xmlns:p14="http://schemas.microsoft.com/office/powerpoint/2010/main" val="32297442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12</a:t>
            </a:fld>
            <a:endParaRPr lang="en-US" dirty="0"/>
          </a:p>
        </p:txBody>
      </p:sp>
    </p:spTree>
    <p:extLst>
      <p:ext uri="{BB962C8B-B14F-4D97-AF65-F5344CB8AC3E}">
        <p14:creationId xmlns:p14="http://schemas.microsoft.com/office/powerpoint/2010/main" val="2519026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13</a:t>
            </a:fld>
            <a:endParaRPr lang="en-US" dirty="0"/>
          </a:p>
        </p:txBody>
      </p:sp>
    </p:spTree>
    <p:extLst>
      <p:ext uri="{BB962C8B-B14F-4D97-AF65-F5344CB8AC3E}">
        <p14:creationId xmlns:p14="http://schemas.microsoft.com/office/powerpoint/2010/main" val="15792833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14</a:t>
            </a:fld>
            <a:endParaRPr lang="en-US" dirty="0"/>
          </a:p>
        </p:txBody>
      </p:sp>
    </p:spTree>
    <p:extLst>
      <p:ext uri="{BB962C8B-B14F-4D97-AF65-F5344CB8AC3E}">
        <p14:creationId xmlns:p14="http://schemas.microsoft.com/office/powerpoint/2010/main" val="6476742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The solution begins with migrating Contoso's SQL Server 2008 R2 database to Azure SQL Database using the Azure Database Migration Service. After performing an assessment using the Data Migration Assistant, Contoso was able to determine that there were no compatibility issues or unsupported features to prevent them from migrating into a fully-managed SQL database service in Azure. Next, the web and API apps are migrated into Azure App Services. In addition, mobile apps, built for Android and iOS using Xamarin, are created to provide access to PolicyConnect. The website, hosted in a Web App, provides the user interface for browser-based clients, whereas the Xamarin Forms-based apps provide the UI to mobile devices. Both the mobile app and website rely on web services hosted in an a Function App, which sits behind API Management. An API App is also deployed to host APIs for the legacy Windows Forms desktop application. Light-weight, serverless APIs are provided by Azure Functions and Azure Functions Proxies to provide access to the database and policy documents stored in Blob Storage. Azure API Management is used to create an API Store for development teams and affiliated partners. Sensitive configuration data, like connection strings, are stored in Key Vault and accessed from the APIs or Web App on demand so that these settings never live in their file system. The API App uses the Azure Redis Cache to implement the cache aside pattern, caching data as it is retrieved from SQL Database. A full-text cognitive search pipeline is used to index policy documents in Blob Storage. Cognitive Services are used to enable search index enrichment using cognitive skills in Azure Search. PowerApps enable authorized business users to build mobile and web create, read, update, delete (CRUD) applications that interact with SQL Database and Azure Storage, while Microsoft Flow enables them to orchestrations between services such as Office 365 email and services for sending mobile notifications. These orchestrations can be used independently of PowerApps or invoked by PowerApps to provide additional logic. The solution uses user and application identities maintained in Azure AD.</a:t>
            </a:r>
          </a:p>
        </p:txBody>
      </p:sp>
      <p:sp>
        <p:nvSpPr>
          <p:cNvPr id="4" name="Slide Number Placeholder 3"/>
          <p:cNvSpPr>
            <a:spLocks noGrp="1"/>
          </p:cNvSpPr>
          <p:nvPr>
            <p:ph type="sldNum" sz="quarter" idx="10"/>
          </p:nvPr>
        </p:nvSpPr>
        <p:spPr/>
        <p:txBody>
          <a:bodyPr/>
          <a:lstStyle/>
          <a:p>
            <a:fld id="{0998D5BB-B127-481F-BC0A-2F77C576BB34}" type="slidenum">
              <a:rPr lang="en-US" smtClean="0"/>
              <a:t>15</a:t>
            </a:fld>
            <a:endParaRPr lang="en-US" dirty="0"/>
          </a:p>
        </p:txBody>
      </p:sp>
    </p:spTree>
    <p:extLst>
      <p:ext uri="{BB962C8B-B14F-4D97-AF65-F5344CB8AC3E}">
        <p14:creationId xmlns:p14="http://schemas.microsoft.com/office/powerpoint/2010/main" val="40650864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2800" b="1" dirty="0">
                <a:solidFill>
                  <a:schemeClr val="tx1"/>
                </a:solidFill>
                <a:latin typeface="Segoe UI Semilight" panose="020B0402040204020203" pitchFamily="34" charset="0"/>
                <a:cs typeface="Segoe UI Semilight" panose="020B0402040204020203" pitchFamily="34" charset="0"/>
              </a:rPr>
              <a:t>How should Contoso implement the PolicyConnect mobile app?</a:t>
            </a:r>
            <a:endParaRPr lang="en-US" sz="2400" b="1" dirty="0">
              <a:solidFill>
                <a:schemeClr val="tx1"/>
              </a:solidFill>
              <a:latin typeface="Segoe UI Semilight" panose="020B0402040204020203" pitchFamily="34" charset="0"/>
              <a:cs typeface="Segoe UI Semilight" panose="020B0402040204020203" pitchFamily="34" charset="0"/>
            </a:endParaRPr>
          </a:p>
          <a:p>
            <a:pPr lvl="0"/>
            <a:r>
              <a:rPr lang="en-US" sz="2200" dirty="0">
                <a:solidFill>
                  <a:schemeClr val="tx1"/>
                </a:solidFill>
                <a:latin typeface="Segoe UI Semilight" panose="020B0402040204020203" pitchFamily="34" charset="0"/>
                <a:cs typeface="Segoe UI Semilight" panose="020B0402040204020203" pitchFamily="34" charset="0"/>
              </a:rPr>
              <a:t>- Utilize Xamarin within Visual Studio</a:t>
            </a:r>
          </a:p>
          <a:p>
            <a:pPr lvl="0"/>
            <a:r>
              <a:rPr lang="en-US" sz="2800" b="1" dirty="0">
                <a:solidFill>
                  <a:schemeClr val="tx1"/>
                </a:solidFill>
                <a:latin typeface="Segoe UI Semilight" panose="020B0402040204020203" pitchFamily="34" charset="0"/>
                <a:cs typeface="Segoe UI Semilight" panose="020B0402040204020203" pitchFamily="34" charset="0"/>
              </a:rPr>
              <a:t>What Azure service would host the services supporting the mobile app backend? Would you suggest a Mobile App or an API App? Why?</a:t>
            </a:r>
          </a:p>
          <a:p>
            <a:pPr lvl="0"/>
            <a:r>
              <a:rPr lang="en-US" sz="2200" dirty="0">
                <a:solidFill>
                  <a:schemeClr val="tx1"/>
                </a:solidFill>
                <a:latin typeface="Segoe UI Semilight" panose="020B0402040204020203" pitchFamily="34" charset="0"/>
                <a:cs typeface="Segoe UI Semilight" panose="020B0402040204020203" pitchFamily="34" charset="0"/>
              </a:rPr>
              <a:t>- In this scenario, either one would work because API Apps and Mobile Apps expose the same functionality that Contoso needs to support the Web App and the APIs that are behind the Web App and the Xamarin mobile application.</a:t>
            </a:r>
          </a:p>
          <a:p>
            <a:pPr lvl="0"/>
            <a:r>
              <a:rPr lang="en-US" sz="2800" b="1" dirty="0">
                <a:solidFill>
                  <a:schemeClr val="tx1"/>
                </a:solidFill>
                <a:latin typeface="Segoe UI Semilight" panose="020B0402040204020203" pitchFamily="34" charset="0"/>
                <a:cs typeface="Segoe UI Semilight" panose="020B0402040204020203" pitchFamily="34" charset="0"/>
              </a:rPr>
              <a:t>What Azure service would host the web site?</a:t>
            </a:r>
          </a:p>
          <a:p>
            <a:pPr marL="0" lvl="0" indent="0">
              <a:buFontTx/>
              <a:buNone/>
            </a:pPr>
            <a:r>
              <a:rPr lang="en-US" sz="2200" dirty="0">
                <a:solidFill>
                  <a:schemeClr val="tx1"/>
                </a:solidFill>
                <a:latin typeface="Segoe UI Semilight" panose="020B0402040204020203" pitchFamily="34" charset="0"/>
                <a:cs typeface="Segoe UI Semilight" panose="020B0402040204020203" pitchFamily="34" charset="0"/>
              </a:rPr>
              <a:t>- A Web App</a:t>
            </a:r>
          </a:p>
          <a:p>
            <a:pPr marL="342900" lvl="0" indent="-342900">
              <a:buFontTx/>
              <a:buChar char="-"/>
            </a:pPr>
            <a:endParaRPr lang="en-US" sz="2200" dirty="0">
              <a:solidFill>
                <a:schemeClr val="tx1"/>
              </a:solidFill>
              <a:latin typeface="Segoe UI Semilight" panose="020B0402040204020203" pitchFamily="34" charset="0"/>
              <a:cs typeface="Segoe UI Semilight" panose="020B0402040204020203" pitchFamily="34" charset="0"/>
            </a:endParaRPr>
          </a:p>
          <a:p>
            <a:pPr marL="0" lvl="0" indent="0">
              <a:buFontTx/>
              <a:buNone/>
            </a:pPr>
            <a:r>
              <a:rPr lang="en-US" sz="1200" b="1" kern="1200" dirty="0">
                <a:solidFill>
                  <a:schemeClr val="tx1"/>
                </a:solidFill>
                <a:effectLst/>
                <a:latin typeface="+mn-lt"/>
                <a:ea typeface="+mn-ea"/>
                <a:cs typeface="+mn-cs"/>
              </a:rPr>
              <a:t>What Azure service would provide a light weight, serverless API solution for retrieving policy documents from Azure blob storage?</a:t>
            </a:r>
          </a:p>
          <a:p>
            <a:pPr marL="0" lvl="0" indent="0">
              <a:buFontTx/>
              <a:buNone/>
            </a:pPr>
            <a:r>
              <a:rPr lang="en-US" sz="2200" b="0" dirty="0">
                <a:solidFill>
                  <a:schemeClr val="tx1"/>
                </a:solidFill>
                <a:latin typeface="Segoe UI Semilight" panose="020B0402040204020203" pitchFamily="34" charset="0"/>
                <a:cs typeface="Segoe UI Semilight" panose="020B0402040204020203" pitchFamily="34" charset="0"/>
              </a:rPr>
              <a:t>- Azure Functions Proxies provide an easy way to create serverless APIs, providing a way to break large APIs into multiple function apps (as in a microservices architecture), while still presenting a single API surface for clients.</a:t>
            </a:r>
          </a:p>
        </p:txBody>
      </p:sp>
      <p:sp>
        <p:nvSpPr>
          <p:cNvPr id="4" name="Slide Number Placeholder 3"/>
          <p:cNvSpPr>
            <a:spLocks noGrp="1"/>
          </p:cNvSpPr>
          <p:nvPr>
            <p:ph type="sldNum" sz="quarter" idx="10"/>
          </p:nvPr>
        </p:nvSpPr>
        <p:spPr/>
        <p:txBody>
          <a:bodyPr/>
          <a:lstStyle/>
          <a:p>
            <a:fld id="{0998D5BB-B127-481F-BC0A-2F77C576BB34}" type="slidenum">
              <a:rPr lang="en-US" smtClean="0"/>
              <a:t>16</a:t>
            </a:fld>
            <a:endParaRPr lang="en-US" dirty="0"/>
          </a:p>
        </p:txBody>
      </p:sp>
    </p:spTree>
    <p:extLst>
      <p:ext uri="{BB962C8B-B14F-4D97-AF65-F5344CB8AC3E}">
        <p14:creationId xmlns:p14="http://schemas.microsoft.com/office/powerpoint/2010/main" val="41158326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2800" b="1" dirty="0">
                <a:solidFill>
                  <a:schemeClr val="tx1"/>
                </a:solidFill>
                <a:latin typeface="Segoe UI Semilight" panose="020B0402040204020203" pitchFamily="34" charset="0"/>
                <a:cs typeface="Segoe UI Semilight" panose="020B0402040204020203" pitchFamily="34" charset="0"/>
              </a:rPr>
              <a:t>How would you secure sensitive information used by the web site and APIs?</a:t>
            </a:r>
            <a:endParaRPr lang="en-US" sz="2400" b="1" dirty="0">
              <a:solidFill>
                <a:schemeClr val="tx1"/>
              </a:solidFill>
              <a:latin typeface="Segoe UI Semilight" panose="020B0402040204020203" pitchFamily="34" charset="0"/>
              <a:cs typeface="Segoe UI Semilight" panose="020B0402040204020203" pitchFamily="34" charset="0"/>
            </a:endParaRPr>
          </a:p>
          <a:p>
            <a:pPr lvl="0"/>
            <a:r>
              <a:rPr lang="en-US" sz="2200" dirty="0">
                <a:solidFill>
                  <a:schemeClr val="tx1"/>
                </a:solidFill>
                <a:latin typeface="Segoe UI Semilight" panose="020B0402040204020203" pitchFamily="34" charset="0"/>
                <a:cs typeface="Segoe UI Semilight" panose="020B0402040204020203" pitchFamily="34" charset="0"/>
              </a:rPr>
              <a:t>- Rather than storing sensitive application secrets like credentials and database connection strings in the web.config of the Web and API Apps, Contoso should use Key Vault to store these secrets</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17</a:t>
            </a:fld>
            <a:endParaRPr lang="en-US" dirty="0"/>
          </a:p>
        </p:txBody>
      </p:sp>
    </p:spTree>
    <p:extLst>
      <p:ext uri="{BB962C8B-B14F-4D97-AF65-F5344CB8AC3E}">
        <p14:creationId xmlns:p14="http://schemas.microsoft.com/office/powerpoint/2010/main" val="32642613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800" b="1" dirty="0">
                <a:solidFill>
                  <a:schemeClr val="tx1"/>
                </a:solidFill>
                <a:latin typeface="Segoe UI Semilight" panose="020B0402040204020203" pitchFamily="34" charset="0"/>
                <a:cs typeface="Segoe UI Semilight" panose="020B0402040204020203" pitchFamily="34" charset="0"/>
              </a:rPr>
              <a:t>What recommendations can you make to help Contoso manage its API inventory as it grows in the future? Are there services in Azure that can provide a proof of concept *API Store* experience now and serve as path to development in the future?</a:t>
            </a:r>
            <a:r>
              <a:rPr lang="en-US" sz="2200" dirty="0">
                <a:solidFill>
                  <a:schemeClr val="tx1"/>
                </a:solidFill>
                <a:latin typeface="Segoe UI Semilight" panose="020B0402040204020203" pitchFamily="34" charset="0"/>
                <a:cs typeface="Segoe UI Semilight" panose="020B0402040204020203" pitchFamily="34" charset="0"/>
              </a:rPr>
              <a:t>- </a:t>
            </a:r>
            <a:r>
              <a:rPr lang="en-US" sz="1200" b="0" kern="1200" dirty="0">
                <a:solidFill>
                  <a:schemeClr val="tx1"/>
                </a:solidFill>
                <a:effectLst/>
                <a:latin typeface="+mn-lt"/>
                <a:ea typeface="+mn-ea"/>
                <a:cs typeface="+mn-cs"/>
              </a:rPr>
              <a:t>Azure API Management has features to help Contoso quickly build and scale an API ecosystem and grow into the future. APIs can be organized into Product groups to provide organization and AAD integration comes out of the box. It will be relatively easy to develop new customer channels for affiliated partners and provide controlled discoverability and lifecycle management to development teams.</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18</a:t>
            </a:fld>
            <a:endParaRPr lang="en-US" dirty="0"/>
          </a:p>
        </p:txBody>
      </p:sp>
    </p:spTree>
    <p:extLst>
      <p:ext uri="{BB962C8B-B14F-4D97-AF65-F5344CB8AC3E}">
        <p14:creationId xmlns:p14="http://schemas.microsoft.com/office/powerpoint/2010/main" val="16064507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19</a:t>
            </a:fld>
            <a:endParaRPr lang="en-US" dirty="0"/>
          </a:p>
        </p:txBody>
      </p:sp>
    </p:spTree>
    <p:extLst>
      <p:ext uri="{BB962C8B-B14F-4D97-AF65-F5344CB8AC3E}">
        <p14:creationId xmlns:p14="http://schemas.microsoft.com/office/powerpoint/2010/main" val="18641132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377797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1" dirty="0">
                <a:solidFill>
                  <a:schemeClr val="tx1"/>
                </a:solidFill>
                <a:latin typeface="Segoe UI Semilight" panose="020B0402040204020203" pitchFamily="34" charset="0"/>
                <a:cs typeface="Segoe UI Semilight" panose="020B0402040204020203" pitchFamily="34" charset="0"/>
              </a:rPr>
              <a:t>What patterns and services would you use to reduce load on the database? Implement the scoreboards?</a:t>
            </a:r>
            <a:endParaRPr lang="en-US" sz="2200" b="1" dirty="0">
              <a:solidFill>
                <a:schemeClr val="tx1"/>
              </a:solidFill>
              <a:latin typeface="Segoe UI Semilight" panose="020B0402040204020203" pitchFamily="34" charset="0"/>
              <a:cs typeface="Segoe UI Semilight" panose="020B0402040204020203" pitchFamily="34" charset="0"/>
            </a:endParaRPr>
          </a:p>
          <a:p>
            <a:pPr marL="0" lvl="0" indent="-121055">
              <a:buNone/>
            </a:pPr>
            <a:r>
              <a:rPr lang="en-US" sz="2200" dirty="0">
                <a:solidFill>
                  <a:schemeClr val="tx1"/>
                </a:solidFill>
                <a:latin typeface="Segoe UI Semilight" panose="020B0402040204020203" pitchFamily="34" charset="0"/>
                <a:cs typeface="Segoe UI Semilight" panose="020B0402040204020203" pitchFamily="34" charset="0"/>
              </a:rPr>
              <a:t>- Use Azure Redis Cache and the cache-aside pattern.</a:t>
            </a:r>
          </a:p>
          <a:p>
            <a:pPr marL="0" lvl="0" indent="-121055">
              <a:buNone/>
            </a:pPr>
            <a:r>
              <a:rPr lang="en-US" sz="2200" dirty="0">
                <a:solidFill>
                  <a:schemeClr val="tx1"/>
                </a:solidFill>
                <a:latin typeface="Segoe UI Semilight" panose="020B0402040204020203" pitchFamily="34" charset="0"/>
                <a:cs typeface="Segoe UI Semilight" panose="020B0402040204020203" pitchFamily="34" charset="0"/>
              </a:rPr>
              <a:t>- Check Azure Redis Cache is first on data requests. Return cached copy if exists, fetch from SQL Database if not, then save to Redis Cache. </a:t>
            </a:r>
          </a:p>
          <a:p>
            <a:pPr marL="0" lvl="0" indent="-121055">
              <a:buNone/>
            </a:pPr>
            <a:r>
              <a:rPr lang="en-US" sz="2200" dirty="0">
                <a:solidFill>
                  <a:schemeClr val="tx1"/>
                </a:solidFill>
                <a:latin typeface="Segoe UI Semilight" panose="020B0402040204020203" pitchFamily="34" charset="0"/>
                <a:cs typeface="Segoe UI Semilight" panose="020B0402040204020203" pitchFamily="34" charset="0"/>
              </a:rPr>
              <a:t>- Scoreboards can also be implemented with Azure Redis Cache due to support for fast atomic incrementing of the values for any given string key (e.g., the key would be the username, the value the count). To reduce memory requirements for very large counts, use Redis’ HyperLogLog to store the counted value for each user key.</a:t>
            </a:r>
          </a:p>
          <a:p>
            <a:pPr lvl="0"/>
            <a:endParaRPr lang="en-US" sz="2200" dirty="0">
              <a:solidFill>
                <a:schemeClr val="tx1"/>
              </a:solidFill>
              <a:latin typeface="Segoe UI Semilight" panose="020B0402040204020203" pitchFamily="34" charset="0"/>
              <a:cs typeface="Segoe UI Semilight" panose="020B0402040204020203" pitchFamily="34" charset="0"/>
            </a:endParaRPr>
          </a:p>
          <a:p>
            <a:pPr lvl="0"/>
            <a:r>
              <a:rPr lang="en-US" sz="2200" dirty="0">
                <a:solidFill>
                  <a:schemeClr val="tx1"/>
                </a:solidFill>
                <a:latin typeface="Segoe UI Semilight" panose="020B0402040204020203" pitchFamily="34" charset="0"/>
                <a:cs typeface="Segoe UI Semilight" panose="020B0402040204020203" pitchFamily="34" charset="0"/>
              </a:rPr>
              <a:t>----------------------------------------------------------------------------------------</a:t>
            </a:r>
          </a:p>
          <a:p>
            <a:pPr lvl="0"/>
            <a:r>
              <a:rPr lang="en-US" sz="2200" dirty="0">
                <a:solidFill>
                  <a:schemeClr val="tx1"/>
                </a:solidFill>
                <a:latin typeface="Segoe UI Semilight" panose="020B0402040204020203" pitchFamily="34" charset="0"/>
                <a:cs typeface="Segoe UI Semilight" panose="020B0402040204020203" pitchFamily="34" charset="0"/>
              </a:rPr>
              <a:t>- In this approach, as data items are requested, the Azure Redis Cache is first checked to see if it exists there (if it is, then the cached copy is returned). Failing that, the application makes a request directly against SQL Database, but while returning the result to the client it also adds the data item into the Redis Cache. </a:t>
            </a:r>
          </a:p>
          <a:p>
            <a:pPr lvl="0"/>
            <a:r>
              <a:rPr lang="en-US" sz="2200" dirty="0">
                <a:solidFill>
                  <a:schemeClr val="tx1"/>
                </a:solidFill>
                <a:latin typeface="Segoe UI Semilight" panose="020B0402040204020203" pitchFamily="34" charset="0"/>
                <a:cs typeface="Segoe UI Semilight" panose="020B0402040204020203" pitchFamily="34" charset="0"/>
              </a:rPr>
              <a:t>- Scoreboards can be implemented effectively using Azure Redis Cache because of its support for fast atomic incrementing of the values for any given string key (e.g., the key would be the username, the value the count). To reduce memory requirements for very large counts (such as is possible collecting transaction counts per user in perpetuity), they could use Redis’ HyperLogLog to store the counted value for each user key. The HyperLogLog approximates the cardinality of a set the approximates the count of the number of unique items added (with an error rate less than 1%), and uses a fixed size of 12KB.</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20</a:t>
            </a:fld>
            <a:endParaRPr lang="en-US" dirty="0"/>
          </a:p>
        </p:txBody>
      </p:sp>
    </p:spTree>
    <p:extLst>
      <p:ext uri="{BB962C8B-B14F-4D97-AF65-F5344CB8AC3E}">
        <p14:creationId xmlns:p14="http://schemas.microsoft.com/office/powerpoint/2010/main" val="24969158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2800" b="1" dirty="0">
                <a:solidFill>
                  <a:schemeClr val="tx1"/>
                </a:solidFill>
                <a:latin typeface="Segoe UI Semilight" panose="020B0402040204020203" pitchFamily="34" charset="0"/>
                <a:cs typeface="Segoe UI Semilight" panose="020B0402040204020203" pitchFamily="34" charset="0"/>
              </a:rPr>
              <a:t>Given their requirements, how would you enable full text search on the stored policy documents?</a:t>
            </a:r>
            <a:endParaRPr lang="en-US" sz="2400" b="1" dirty="0">
              <a:solidFill>
                <a:schemeClr val="tx1"/>
              </a:solidFill>
              <a:latin typeface="Segoe UI Semilight" panose="020B0402040204020203" pitchFamily="34" charset="0"/>
              <a:cs typeface="Segoe UI Semilight" panose="020B0402040204020203" pitchFamily="34" charset="0"/>
            </a:endParaRPr>
          </a:p>
          <a:p>
            <a:pPr lvl="0"/>
            <a:r>
              <a:rPr lang="en-US" sz="2200" dirty="0">
                <a:solidFill>
                  <a:schemeClr val="tx1"/>
                </a:solidFill>
                <a:latin typeface="Segoe UI Semilight" panose="020B0402040204020203" pitchFamily="34" charset="0"/>
                <a:cs typeface="Segoe UI Semilight" panose="020B0402040204020203" pitchFamily="34" charset="0"/>
              </a:rPr>
              <a:t>- Use Azure Search and the Indexer for Azure Storage blobs. </a:t>
            </a:r>
          </a:p>
          <a:p>
            <a:pPr lvl="0"/>
            <a:r>
              <a:rPr lang="en-US" sz="2200" dirty="0">
                <a:solidFill>
                  <a:schemeClr val="tx1"/>
                </a:solidFill>
                <a:latin typeface="Segoe UI Semilight" panose="020B0402040204020203" pitchFamily="34" charset="0"/>
                <a:cs typeface="Segoe UI Semilight" panose="020B0402040204020203" pitchFamily="34" charset="0"/>
              </a:rPr>
              <a:t>- For files stored in Azure Storage Blobs, this indexer will full-text index PDFs, Microsoft Office Documents (DOCX, DOC, XLSX, XLS, PPTX, PPT and MSG), HTML, XML, ZIP, EML, JSON, and plain text files. They could then use the Azure Search .NET SDK from the API App to kick off searches.</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21</a:t>
            </a:fld>
            <a:endParaRPr lang="en-US" dirty="0"/>
          </a:p>
        </p:txBody>
      </p:sp>
    </p:spTree>
    <p:extLst>
      <p:ext uri="{BB962C8B-B14F-4D97-AF65-F5344CB8AC3E}">
        <p14:creationId xmlns:p14="http://schemas.microsoft.com/office/powerpoint/2010/main" val="6090619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22</a:t>
            </a:fld>
            <a:endParaRPr lang="en-US" dirty="0"/>
          </a:p>
        </p:txBody>
      </p:sp>
    </p:spTree>
    <p:extLst>
      <p:ext uri="{BB962C8B-B14F-4D97-AF65-F5344CB8AC3E}">
        <p14:creationId xmlns:p14="http://schemas.microsoft.com/office/powerpoint/2010/main" val="58269086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23</a:t>
            </a:fld>
            <a:endParaRPr lang="en-US" dirty="0"/>
          </a:p>
        </p:txBody>
      </p:sp>
    </p:spTree>
    <p:extLst>
      <p:ext uri="{BB962C8B-B14F-4D97-AF65-F5344CB8AC3E}">
        <p14:creationId xmlns:p14="http://schemas.microsoft.com/office/powerpoint/2010/main" val="330704320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121055">
              <a:buNone/>
            </a:pPr>
            <a:r>
              <a:rPr lang="en-US" sz="2800" b="1" dirty="0">
                <a:solidFill>
                  <a:schemeClr val="tx1"/>
                </a:solidFill>
                <a:latin typeface="Segoe UI Semilight" panose="020B0402040204020203" pitchFamily="34" charset="0"/>
                <a:cs typeface="Segoe UI Semilight" panose="020B0402040204020203" pitchFamily="34" charset="0"/>
              </a:rPr>
              <a:t>How would you enable their business users to create their own internal mobile apps that help them streamline their processes without the time and resource investment required for full scale mobile apps?</a:t>
            </a:r>
            <a:endParaRPr lang="en-US" sz="2400" b="1" dirty="0">
              <a:solidFill>
                <a:schemeClr val="tx1"/>
              </a:solidFill>
              <a:latin typeface="Segoe UI Semilight" panose="020B0402040204020203" pitchFamily="34" charset="0"/>
              <a:cs typeface="Segoe UI Semilight" panose="020B0402040204020203" pitchFamily="34" charset="0"/>
            </a:endParaRPr>
          </a:p>
          <a:p>
            <a:pPr marL="0" lvl="0" indent="-121055">
              <a:buNone/>
            </a:pPr>
            <a:r>
              <a:rPr lang="en-US" sz="2200" dirty="0">
                <a:solidFill>
                  <a:schemeClr val="tx1"/>
                </a:solidFill>
                <a:latin typeface="Segoe UI Semilight" panose="020B0402040204020203" pitchFamily="34" charset="0"/>
                <a:cs typeface="Segoe UI Semilight" panose="020B0402040204020203" pitchFamily="34" charset="0"/>
              </a:rPr>
              <a:t>- PowerApps would enable business users at Contoso to create their own web and mobile apps that support CRUD functionality against data in SQL DB and Azure Storage Blobs.</a:t>
            </a:r>
          </a:p>
          <a:p>
            <a:pPr marL="0" lvl="0" indent="-121055">
              <a:buNone/>
            </a:pPr>
            <a:r>
              <a:rPr lang="en-US" sz="2200" dirty="0">
                <a:solidFill>
                  <a:schemeClr val="tx1"/>
                </a:solidFill>
                <a:latin typeface="Segoe UI Semilight" panose="020B0402040204020203" pitchFamily="34" charset="0"/>
                <a:cs typeface="Segoe UI Semilight" panose="020B0402040204020203" pitchFamily="34" charset="0"/>
              </a:rPr>
              <a:t>- Microsoft Flow, which integrates with PowerApps but can also be used stand-alone, would enable them to create automated processes in ad-hoc fashion. Business users could create these for their own use or share them back with the rest of the organization.</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24</a:t>
            </a:fld>
            <a:endParaRPr lang="en-US" dirty="0"/>
          </a:p>
        </p:txBody>
      </p:sp>
    </p:spTree>
    <p:extLst>
      <p:ext uri="{BB962C8B-B14F-4D97-AF65-F5344CB8AC3E}">
        <p14:creationId xmlns:p14="http://schemas.microsoft.com/office/powerpoint/2010/main" val="176533839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defTabSz="914554"/>
            <a:r>
              <a:rPr lang="en-US" dirty="0">
                <a:solidFill>
                  <a:srgbClr val="FFFFFF"/>
                </a:solidFill>
                <a:cs typeface="Segoe UI" panose="020B0502040204020203" pitchFamily="34" charset="0"/>
              </a:rPr>
              <a:t>This could be implemented with Microsoft Flow. </a:t>
            </a:r>
          </a:p>
          <a:p>
            <a:pPr lvl="0" defTabSz="914554"/>
            <a:r>
              <a:rPr lang="en-US" dirty="0">
                <a:solidFill>
                  <a:srgbClr val="FFFFFF"/>
                </a:solidFill>
                <a:cs typeface="Segoe UI" panose="020B0502040204020203" pitchFamily="34" charset="0"/>
              </a:rPr>
              <a:t>The business user would login to Microsoft Flow and create a new flow. It would begin with Office 365, on new email, where the priority flag is set to High. </a:t>
            </a:r>
          </a:p>
          <a:p>
            <a:pPr lvl="0" defTabSz="914554"/>
            <a:r>
              <a:rPr lang="en-US" dirty="0">
                <a:solidFill>
                  <a:srgbClr val="FFFFFF"/>
                </a:solidFill>
                <a:cs typeface="Segoe UI" panose="020B0502040204020203" pitchFamily="34" charset="0"/>
              </a:rPr>
              <a:t>Then a Push notification – send a push notification action would follow that can use the subject and sender of the email in the subject of the notification. </a:t>
            </a:r>
          </a:p>
          <a:p>
            <a:pPr lvl="0" defTabSz="914554"/>
            <a:r>
              <a:rPr lang="en-US" dirty="0">
                <a:solidFill>
                  <a:srgbClr val="FFFFFF"/>
                </a:solidFill>
                <a:cs typeface="Segoe UI" panose="020B0502040204020203" pitchFamily="34" charset="0"/>
              </a:rPr>
              <a:t>The user would save this flow. To receive notifications, the user would need to install the Microsoft Flow app on her mobile device.</a:t>
            </a:r>
          </a:p>
        </p:txBody>
      </p:sp>
      <p:sp>
        <p:nvSpPr>
          <p:cNvPr id="4" name="Slide Number Placeholder 3"/>
          <p:cNvSpPr>
            <a:spLocks noGrp="1"/>
          </p:cNvSpPr>
          <p:nvPr>
            <p:ph type="sldNum" sz="quarter" idx="10"/>
          </p:nvPr>
        </p:nvSpPr>
        <p:spPr/>
        <p:txBody>
          <a:bodyPr/>
          <a:lstStyle/>
          <a:p>
            <a:fld id="{0998D5BB-B127-481F-BC0A-2F77C576BB34}" type="slidenum">
              <a:rPr lang="en-US" smtClean="0"/>
              <a:t>25</a:t>
            </a:fld>
            <a:endParaRPr lang="en-US" dirty="0"/>
          </a:p>
        </p:txBody>
      </p:sp>
    </p:spTree>
    <p:extLst>
      <p:ext uri="{BB962C8B-B14F-4D97-AF65-F5344CB8AC3E}">
        <p14:creationId xmlns:p14="http://schemas.microsoft.com/office/powerpoint/2010/main" val="329259083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2400" dirty="0">
                <a:solidFill>
                  <a:schemeClr val="tx1"/>
                </a:solidFill>
                <a:latin typeface="Segoe UI Semilight" panose="020B0402040204020203" pitchFamily="34" charset="0"/>
                <a:cs typeface="Segoe UI Semilight" panose="020B0402040204020203" pitchFamily="34" charset="0"/>
              </a:rPr>
              <a:t>* Microsoft Flow allows business users to automate their processes.</a:t>
            </a:r>
          </a:p>
          <a:p>
            <a:pPr lvl="0"/>
            <a:r>
              <a:rPr lang="en-US" sz="2400" dirty="0">
                <a:solidFill>
                  <a:schemeClr val="tx1"/>
                </a:solidFill>
                <a:latin typeface="Segoe UI Semilight" panose="020B0402040204020203" pitchFamily="34" charset="0"/>
                <a:cs typeface="Segoe UI Semilight" panose="020B0402040204020203" pitchFamily="34" charset="0"/>
              </a:rPr>
              <a:t>* Flow will not replace </a:t>
            </a:r>
            <a:r>
              <a:rPr lang="en-US" sz="2200" dirty="0">
                <a:solidFill>
                  <a:schemeClr val="tx1"/>
                </a:solidFill>
                <a:latin typeface="Segoe UI Semilight" panose="020B0402040204020203" pitchFamily="34" charset="0"/>
                <a:cs typeface="Segoe UI Semilight" panose="020B0402040204020203" pitchFamily="34" charset="0"/>
              </a:rPr>
              <a:t>Logic Apps. Logic Apps represent an “advanced” version of Microsoft Flow, providing support for more developer centric tasks, such as integrating API Apps as custom actions, whereas Flow only provides pre-built actions.</a:t>
            </a:r>
            <a:endParaRPr lang="en-US" sz="180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solidFill>
                  <a:schemeClr val="tx1"/>
                </a:solidFill>
                <a:latin typeface="Segoe UI Semilight" panose="020B0402040204020203" pitchFamily="34" charset="0"/>
                <a:cs typeface="Segoe UI Semilight" panose="020B0402040204020203" pitchFamily="34" charset="0"/>
              </a:rPr>
              <a:t>* Azure Key Vault provides a mechanism to store secrets encrypted and securely stored within the confines of specialized hardware called Hardware Security Modules (HSM).</a:t>
            </a:r>
            <a:br>
              <a:rPr lang="en-US" sz="2400" dirty="0">
                <a:solidFill>
                  <a:schemeClr val="tx1"/>
                </a:solidFill>
                <a:latin typeface="Segoe UI Semilight" panose="020B0402040204020203" pitchFamily="34" charset="0"/>
                <a:cs typeface="Segoe UI Semilight" panose="020B0402040204020203" pitchFamily="34" charset="0"/>
              </a:rPr>
            </a:br>
            <a:r>
              <a:rPr lang="en-US" sz="2400" dirty="0">
                <a:solidFill>
                  <a:schemeClr val="tx1"/>
                </a:solidFill>
                <a:latin typeface="Segoe UI Semilight" panose="020B0402040204020203" pitchFamily="34" charset="0"/>
                <a:cs typeface="Segoe UI Semilight" panose="020B0402040204020203" pitchFamily="34" charset="0"/>
              </a:rPr>
              <a:t>* </a:t>
            </a:r>
            <a:r>
              <a:rPr lang="en-US" sz="1200" b="0" kern="1200" dirty="0">
                <a:solidFill>
                  <a:schemeClr val="tx1"/>
                </a:solidFill>
                <a:effectLst/>
                <a:latin typeface="+mn-lt"/>
                <a:ea typeface="+mn-ea"/>
                <a:cs typeface="+mn-cs"/>
              </a:rPr>
              <a:t>A proof of concept that demonstrates the capabilities of Azure API Management can be put together quickly and can easily be scaled up to create the API Store experience Contoso is looking for.</a:t>
            </a:r>
            <a:endParaRPr lang="en-US" sz="2400" dirty="0">
              <a:solidFill>
                <a:schemeClr val="tx1"/>
              </a:solidFill>
              <a:latin typeface="Segoe UI Semilight" panose="020B0402040204020203" pitchFamily="34" charset="0"/>
              <a:cs typeface="Segoe UI Semilight" panose="020B0402040204020203" pitchFamily="34" charset="0"/>
            </a:endParaRPr>
          </a:p>
          <a:p>
            <a:pPr lvl="0"/>
            <a:r>
              <a:rPr lang="en-US" sz="2400" dirty="0">
                <a:solidFill>
                  <a:schemeClr val="tx1"/>
                </a:solidFill>
                <a:latin typeface="Segoe UI Semilight" panose="020B0402040204020203" pitchFamily="34" charset="0"/>
                <a:cs typeface="Segoe UI Semilight" panose="020B0402040204020203" pitchFamily="34" charset="0"/>
              </a:rPr>
              <a:t>* It is likely that a feature that was previously built into SQL Server and used from applications directly now runs external to Azure SQL Database in the form of a separate Azure service. Examples include:</a:t>
            </a:r>
          </a:p>
          <a:p>
            <a:pPr lvl="1"/>
            <a:r>
              <a:rPr lang="en-US" sz="2200" b="1" dirty="0">
                <a:solidFill>
                  <a:schemeClr val="tx1"/>
                </a:solidFill>
                <a:latin typeface="Segoe UI Semilight" panose="020B0402040204020203" pitchFamily="34" charset="0"/>
                <a:cs typeface="Segoe UI Semilight" panose="020B0402040204020203" pitchFamily="34" charset="0"/>
              </a:rPr>
              <a:t>Linked servers</a:t>
            </a:r>
            <a:r>
              <a:rPr lang="en-US" sz="2200" dirty="0">
                <a:solidFill>
                  <a:schemeClr val="tx1"/>
                </a:solidFill>
                <a:latin typeface="Segoe UI Semilight" panose="020B0402040204020203" pitchFamily="34" charset="0"/>
                <a:cs typeface="Segoe UI Semilight" panose="020B0402040204020203" pitchFamily="34" charset="0"/>
              </a:rPr>
              <a:t>- are not supported by SQL Server, but cross database read-only querying is possible using elastic database query. </a:t>
            </a:r>
          </a:p>
          <a:p>
            <a:pPr lvl="1"/>
            <a:r>
              <a:rPr lang="en-US" sz="2200" b="1" dirty="0">
                <a:solidFill>
                  <a:schemeClr val="tx1"/>
                </a:solidFill>
                <a:latin typeface="Segoe UI Semilight" panose="020B0402040204020203" pitchFamily="34" charset="0"/>
                <a:cs typeface="Segoe UI Semilight" panose="020B0402040204020203" pitchFamily="34" charset="0"/>
              </a:rPr>
              <a:t>Database Mail</a:t>
            </a:r>
            <a:r>
              <a:rPr lang="en-US" sz="2200" dirty="0">
                <a:solidFill>
                  <a:schemeClr val="tx1"/>
                </a:solidFill>
                <a:latin typeface="Segoe UI Semilight" panose="020B0402040204020203" pitchFamily="34" charset="0"/>
                <a:cs typeface="Segoe UI Semilight" panose="020B0402040204020203" pitchFamily="34" charset="0"/>
              </a:rPr>
              <a:t>- which was used to send email directly from SQL Server is not supported, but there are multiple alternatives (such as using Office 365 and SendGrid) that applications can use to send emails. </a:t>
            </a:r>
          </a:p>
          <a:p>
            <a:pPr lvl="1"/>
            <a:r>
              <a:rPr lang="en-US" sz="2200" b="1" dirty="0">
                <a:solidFill>
                  <a:schemeClr val="tx1"/>
                </a:solidFill>
                <a:latin typeface="Segoe UI Semilight" panose="020B0402040204020203" pitchFamily="34" charset="0"/>
                <a:cs typeface="Segoe UI Semilight" panose="020B0402040204020203" pitchFamily="34" charset="0"/>
              </a:rPr>
              <a:t>SQL Server Agent Jobs</a:t>
            </a:r>
            <a:r>
              <a:rPr lang="en-US" sz="2200" dirty="0">
                <a:solidFill>
                  <a:schemeClr val="tx1"/>
                </a:solidFill>
                <a:latin typeface="Segoe UI Semilight" panose="020B0402040204020203" pitchFamily="34" charset="0"/>
                <a:cs typeface="Segoe UI Semilight" panose="020B0402040204020203" pitchFamily="34" charset="0"/>
              </a:rPr>
              <a:t>- these background processes can usually be migrated to a Web Job (running within an App Service), Azure Functions, or to Cloud Service Worker Role. </a:t>
            </a:r>
          </a:p>
          <a:p>
            <a:pPr lvl="1"/>
            <a:r>
              <a:rPr lang="en-US" sz="2200" b="1" dirty="0">
                <a:solidFill>
                  <a:schemeClr val="tx1"/>
                </a:solidFill>
                <a:latin typeface="Segoe UI Semilight" panose="020B0402040204020203" pitchFamily="34" charset="0"/>
                <a:cs typeface="Segoe UI Semilight" panose="020B0402040204020203" pitchFamily="34" charset="0"/>
              </a:rPr>
              <a:t>Service Broker</a:t>
            </a:r>
            <a:r>
              <a:rPr lang="en-US" sz="2200" dirty="0">
                <a:solidFill>
                  <a:schemeClr val="tx1"/>
                </a:solidFill>
                <a:latin typeface="Segoe UI Semilight" panose="020B0402040204020203" pitchFamily="34" charset="0"/>
                <a:cs typeface="Segoe UI Semilight" panose="020B0402040204020203" pitchFamily="34" charset="0"/>
              </a:rPr>
              <a:t>- numerous alternative messaging options exist in Azure, including Azure Storage Queues and Azure Service Bus Brokered Messaging.</a:t>
            </a:r>
            <a:endParaRPr lang="en-US" sz="1800" dirty="0">
              <a:solidFill>
                <a:schemeClr val="tx1"/>
              </a:solidFill>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26</a:t>
            </a:fld>
            <a:endParaRPr lang="en-US" dirty="0"/>
          </a:p>
        </p:txBody>
      </p:sp>
    </p:spTree>
    <p:extLst>
      <p:ext uri="{BB962C8B-B14F-4D97-AF65-F5344CB8AC3E}">
        <p14:creationId xmlns:p14="http://schemas.microsoft.com/office/powerpoint/2010/main" val="418603849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27</a:t>
            </a:fld>
            <a:endParaRPr lang="en-US" dirty="0"/>
          </a:p>
        </p:txBody>
      </p:sp>
    </p:spTree>
    <p:extLst>
      <p:ext uri="{BB962C8B-B14F-4D97-AF65-F5344CB8AC3E}">
        <p14:creationId xmlns:p14="http://schemas.microsoft.com/office/powerpoint/2010/main" val="67128555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AB9A6D4-FB34-4BDB-BA1E-7271914431FC}" type="datetime8">
              <a:rPr lang="en-US" smtClean="0">
                <a:solidFill>
                  <a:prstClr val="black"/>
                </a:solidFill>
              </a:rPr>
              <a:t>6/21/2019 3:39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28</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40113440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a:t>
            </a:fld>
            <a:endParaRPr lang="en-US" dirty="0"/>
          </a:p>
        </p:txBody>
      </p:sp>
    </p:spTree>
    <p:extLst>
      <p:ext uri="{BB962C8B-B14F-4D97-AF65-F5344CB8AC3E}">
        <p14:creationId xmlns:p14="http://schemas.microsoft.com/office/powerpoint/2010/main" val="18124983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spcAft>
                <a:spcPts val="882"/>
              </a:spcAft>
              <a:buNone/>
            </a:pPr>
            <a:r>
              <a:rPr lang="en-US" sz="1200" dirty="0">
                <a:solidFill>
                  <a:schemeClr val="bg1"/>
                </a:solidFill>
                <a:latin typeface="Segoe UI" panose="020B0502040204020203" pitchFamily="34" charset="0"/>
                <a:cs typeface="Segoe UI" panose="020B0502040204020203" pitchFamily="34" charset="0"/>
              </a:rPr>
              <a:t>Contoso Ltd. is a new company in a very old business. Founded in Auckland, New Zealand, in 2005, by senior life insurance executives, the ambitious new company provides a full range of long-term insurance services to help people who are underinsured.</a:t>
            </a:r>
          </a:p>
          <a:p>
            <a:pPr marL="0" indent="0">
              <a:spcAft>
                <a:spcPts val="882"/>
              </a:spcAft>
              <a:buNone/>
            </a:pPr>
            <a:r>
              <a:rPr lang="en-US" sz="1200" dirty="0">
                <a:solidFill>
                  <a:schemeClr val="bg1"/>
                </a:solidFill>
              </a:rPr>
              <a:t>Almost from the start, the company grew far faster than anticipated. An avalanche of business meant that the original processes created to manage policy documentation became overloaded.  Employees struggled to cope, even as the headcount rose from five to 110 during the first year.</a:t>
            </a:r>
          </a:p>
        </p:txBody>
      </p:sp>
      <p:sp>
        <p:nvSpPr>
          <p:cNvPr id="4" name="Slide Number Placeholder 3"/>
          <p:cNvSpPr>
            <a:spLocks noGrp="1"/>
          </p:cNvSpPr>
          <p:nvPr>
            <p:ph type="sldNum" sz="quarter" idx="10"/>
          </p:nvPr>
        </p:nvSpPr>
        <p:spPr/>
        <p:txBody>
          <a:bodyPr/>
          <a:lstStyle/>
          <a:p>
            <a:fld id="{0998D5BB-B127-481F-BC0A-2F77C576BB34}" type="slidenum">
              <a:rPr lang="en-US" smtClean="0"/>
              <a:t>4</a:t>
            </a:fld>
            <a:endParaRPr lang="en-US" dirty="0"/>
          </a:p>
        </p:txBody>
      </p:sp>
    </p:spTree>
    <p:extLst>
      <p:ext uri="{BB962C8B-B14F-4D97-AF65-F5344CB8AC3E}">
        <p14:creationId xmlns:p14="http://schemas.microsoft.com/office/powerpoint/2010/main" val="7677108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spcAft>
                <a:spcPts val="882"/>
              </a:spcAft>
            </a:pPr>
            <a:r>
              <a:rPr lang="en-US" sz="1200" dirty="0">
                <a:solidFill>
                  <a:schemeClr val="bg1"/>
                </a:solidFill>
              </a:rPr>
              <a:t>Contoso Ltd. implemented PolicyConnect, a custom Windows Forms application used by their staff to input key metadata that includes policy holder information such as insured amount, beneficiary, policy type, and any deductible and out of pocket requirements.  </a:t>
            </a:r>
          </a:p>
          <a:p>
            <a:pPr lvl="0">
              <a:spcAft>
                <a:spcPts val="882"/>
              </a:spcAft>
            </a:pPr>
            <a:r>
              <a:rPr lang="en-US" sz="1200" dirty="0">
                <a:solidFill>
                  <a:schemeClr val="bg1"/>
                </a:solidFill>
              </a:rPr>
              <a:t>Contoso employees access this application which ultimately stores its data in a SQL Server 2008 database, and a file server on their local area network. </a:t>
            </a:r>
          </a:p>
        </p:txBody>
      </p:sp>
      <p:sp>
        <p:nvSpPr>
          <p:cNvPr id="4" name="Slide Number Placeholder 3"/>
          <p:cNvSpPr>
            <a:spLocks noGrp="1"/>
          </p:cNvSpPr>
          <p:nvPr>
            <p:ph type="sldNum" sz="quarter" idx="10"/>
          </p:nvPr>
        </p:nvSpPr>
        <p:spPr/>
        <p:txBody>
          <a:bodyPr/>
          <a:lstStyle/>
          <a:p>
            <a:fld id="{0998D5BB-B127-481F-BC0A-2F77C576BB34}" type="slidenum">
              <a:rPr lang="en-US" smtClean="0"/>
              <a:t>5</a:t>
            </a:fld>
            <a:endParaRPr lang="en-US" dirty="0"/>
          </a:p>
        </p:txBody>
      </p:sp>
    </p:spTree>
    <p:extLst>
      <p:ext uri="{BB962C8B-B14F-4D97-AF65-F5344CB8AC3E}">
        <p14:creationId xmlns:p14="http://schemas.microsoft.com/office/powerpoint/2010/main" val="40413803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882"/>
              </a:spcAft>
            </a:pPr>
            <a:r>
              <a:rPr lang="en-US" sz="1200" dirty="0">
                <a:solidFill>
                  <a:schemeClr val="bg1"/>
                </a:solidFill>
              </a:rPr>
              <a:t>Contoso employees rely on email as a workflow engine relative to the document management tasks. They are using Office 365.</a:t>
            </a:r>
          </a:p>
          <a:p>
            <a:pPr>
              <a:spcAft>
                <a:spcPts val="882"/>
              </a:spcAft>
            </a:pPr>
            <a:r>
              <a:rPr lang="en-US" sz="1200" dirty="0">
                <a:solidFill>
                  <a:schemeClr val="bg1"/>
                </a:solidFill>
              </a:rPr>
              <a:t>Executive leadership have frequent challenges in gauging productivity and throughput given the manual workflow</a:t>
            </a:r>
            <a:r>
              <a:rPr lang="en-US" sz="1200" kern="1200" dirty="0">
                <a:solidFill>
                  <a:schemeClr val="tx1"/>
                </a:solidFill>
                <a:effectLst/>
                <a:latin typeface="+mn-lt"/>
                <a:ea typeface="+mn-ea"/>
                <a:cs typeface="+mn-cs"/>
              </a:rPr>
              <a:t>—</a:t>
            </a:r>
            <a:r>
              <a:rPr lang="en-US" sz="1200" dirty="0">
                <a:solidFill>
                  <a:schemeClr val="bg1"/>
                </a:solidFill>
              </a:rPr>
              <a:t>they feel that are blocked in quickly getting to the insights they need because each new question seems to need more custom development.</a:t>
            </a:r>
          </a:p>
          <a:p>
            <a:pPr>
              <a:spcAft>
                <a:spcPts val="882"/>
              </a:spcAft>
            </a:pPr>
            <a:r>
              <a:rPr lang="en-US" sz="1200" dirty="0">
                <a:solidFill>
                  <a:schemeClr val="bg1"/>
                </a:solidFill>
              </a:rPr>
              <a:t>Wants to make their policy holder system available to its employees and brokers via web and mobile applications without requiring VPN, and store policies in cloud storage for retrieval via the new apps.</a:t>
            </a:r>
          </a:p>
          <a:p>
            <a:pPr>
              <a:spcAft>
                <a:spcPts val="882"/>
              </a:spcAft>
            </a:pPr>
            <a:r>
              <a:rPr lang="en-US" sz="1200" dirty="0">
                <a:solidFill>
                  <a:schemeClr val="bg1"/>
                </a:solidFill>
              </a:rPr>
              <a:t>They would like to migrate their SQL Server based database to SQL Database</a:t>
            </a:r>
          </a:p>
        </p:txBody>
      </p:sp>
      <p:sp>
        <p:nvSpPr>
          <p:cNvPr id="4" name="Slide Number Placeholder 3"/>
          <p:cNvSpPr>
            <a:spLocks noGrp="1"/>
          </p:cNvSpPr>
          <p:nvPr>
            <p:ph type="sldNum" sz="quarter" idx="10"/>
          </p:nvPr>
        </p:nvSpPr>
        <p:spPr/>
        <p:txBody>
          <a:bodyPr/>
          <a:lstStyle/>
          <a:p>
            <a:fld id="{0998D5BB-B127-481F-BC0A-2F77C576BB34}" type="slidenum">
              <a:rPr lang="en-US" smtClean="0"/>
              <a:t>6</a:t>
            </a:fld>
            <a:endParaRPr lang="en-US" dirty="0"/>
          </a:p>
        </p:txBody>
      </p:sp>
    </p:spTree>
    <p:extLst>
      <p:ext uri="{BB962C8B-B14F-4D97-AF65-F5344CB8AC3E}">
        <p14:creationId xmlns:p14="http://schemas.microsoft.com/office/powerpoint/2010/main" val="549084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882"/>
              </a:spcAft>
            </a:pPr>
            <a:r>
              <a:rPr lang="en-US" sz="1200" dirty="0">
                <a:solidFill>
                  <a:schemeClr val="bg1"/>
                </a:solidFill>
              </a:rPr>
              <a:t>Want to ensure they employ best practices for mitigating the impact of repeated querying of the database </a:t>
            </a:r>
          </a:p>
          <a:p>
            <a:pPr>
              <a:spcAft>
                <a:spcPts val="882"/>
              </a:spcAft>
            </a:pPr>
            <a:r>
              <a:rPr lang="en-US" sz="1200" dirty="0">
                <a:solidFill>
                  <a:schemeClr val="bg1"/>
                </a:solidFill>
              </a:rPr>
              <a:t>Looking to implement a scoreboard of sorts that tracks the most active users in a 24-hour period, as well as approximate the number of operations that user performed with the system in perpetuity </a:t>
            </a:r>
          </a:p>
          <a:p>
            <a:pPr>
              <a:spcAft>
                <a:spcPts val="882"/>
              </a:spcAft>
            </a:pPr>
            <a:r>
              <a:rPr lang="en-US" sz="1200" dirty="0">
                <a:solidFill>
                  <a:schemeClr val="bg1"/>
                </a:solidFill>
              </a:rPr>
              <a:t>Want to make sure they have a streamlined way for internal departments to quickly build their own apps to automate time saving micro-processes without having to involve the PolicyConnect development team or ideally, even developers </a:t>
            </a:r>
          </a:p>
          <a:p>
            <a:pPr>
              <a:spcAft>
                <a:spcPts val="882"/>
              </a:spcAft>
            </a:pPr>
            <a:r>
              <a:rPr lang="en-US" sz="1200" dirty="0">
                <a:solidFill>
                  <a:schemeClr val="bg1"/>
                </a:solidFill>
              </a:rPr>
              <a:t>Improve security by externalizing secrets such as connection strings from the web apps and APIs, and storing them in an encrypted location accessible only to authorized services </a:t>
            </a:r>
          </a:p>
          <a:p>
            <a:pPr marL="0" marR="0" lvl="0" indent="0" algn="l" defTabSz="914400" rtl="0" eaLnBrk="1" fontAlgn="auto" latinLnBrk="0" hangingPunct="1">
              <a:lnSpc>
                <a:spcPct val="100000"/>
              </a:lnSpc>
              <a:spcBef>
                <a:spcPts val="0"/>
              </a:spcBef>
              <a:spcAft>
                <a:spcPts val="882"/>
              </a:spcAft>
              <a:buClrTx/>
              <a:buSzTx/>
              <a:buFontTx/>
              <a:buNone/>
              <a:tabLst/>
              <a:defRPr/>
            </a:pPr>
            <a:r>
              <a:rPr lang="en-US" sz="1200" b="0" kern="1200" dirty="0">
                <a:solidFill>
                  <a:schemeClr val="tx1"/>
                </a:solidFill>
                <a:effectLst/>
                <a:latin typeface="+mn-lt"/>
                <a:ea typeface="+mn-ea"/>
                <a:cs typeface="+mn-cs"/>
              </a:rPr>
              <a:t>Contoso has multiple development teams and is concerned about duplication of effort and change management as they move more business logic to APIs. They also are considering opening a subset of APIs to a network of affiliated partners.</a:t>
            </a:r>
          </a:p>
          <a:p>
            <a:pPr>
              <a:spcAft>
                <a:spcPts val="882"/>
              </a:spcAft>
            </a:pPr>
            <a:endParaRPr lang="en-US" dirty="0">
              <a:solidFill>
                <a:schemeClr val="bg1"/>
              </a:solidFill>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7</a:t>
            </a:fld>
            <a:endParaRPr lang="en-US" dirty="0"/>
          </a:p>
        </p:txBody>
      </p:sp>
    </p:spTree>
    <p:extLst>
      <p:ext uri="{BB962C8B-B14F-4D97-AF65-F5344CB8AC3E}">
        <p14:creationId xmlns:p14="http://schemas.microsoft.com/office/powerpoint/2010/main" val="10192675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endParaRPr lang="en-US" sz="2800" dirty="0">
              <a:solidFill>
                <a:schemeClr val="tx1"/>
              </a:solidFill>
              <a:latin typeface="Segoe UI Semilight" panose="020B0402040204020203" pitchFamily="34" charset="0"/>
              <a:cs typeface="Segoe UI Semilight" panose="020B0402040204020203" pitchFamily="34" charset="0"/>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8</a:t>
            </a:fld>
            <a:endParaRPr lang="en-US" dirty="0"/>
          </a:p>
        </p:txBody>
      </p:sp>
    </p:spTree>
    <p:extLst>
      <p:ext uri="{BB962C8B-B14F-4D97-AF65-F5344CB8AC3E}">
        <p14:creationId xmlns:p14="http://schemas.microsoft.com/office/powerpoint/2010/main" val="32924338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9</a:t>
            </a:fld>
            <a:endParaRPr lang="en-US" dirty="0"/>
          </a:p>
        </p:txBody>
      </p:sp>
    </p:spTree>
    <p:extLst>
      <p:ext uri="{BB962C8B-B14F-4D97-AF65-F5344CB8AC3E}">
        <p14:creationId xmlns:p14="http://schemas.microsoft.com/office/powerpoint/2010/main" val="166975269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7" y="2084187"/>
            <a:ext cx="8964185" cy="1793090"/>
          </a:xfrm>
          <a:noFill/>
        </p:spPr>
        <p:txBody>
          <a:bodyPr lIns="146304" tIns="91440" rIns="146304" bIns="91440" anchor="t" anchorCtr="0"/>
          <a:lstStyle>
            <a:lvl1pPr>
              <a:defRPr sz="4411" spc="-74" baseline="0">
                <a:gradFill>
                  <a:gsLst>
                    <a:gs pos="5833">
                      <a:schemeClr val="tx1"/>
                    </a:gs>
                    <a:gs pos="53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3" y="3878586"/>
            <a:ext cx="8964187" cy="1792326"/>
          </a:xfrm>
          <a:noFill/>
        </p:spPr>
        <p:txBody>
          <a:bodyPr lIns="182880" tIns="146304" rIns="182880" bIns="146304">
            <a:noAutofit/>
          </a:bodyPr>
          <a:lstStyle>
            <a:lvl1pPr marL="0" indent="0">
              <a:spcBef>
                <a:spcPts val="0"/>
              </a:spcBef>
              <a:buNone/>
              <a:defRPr sz="2647" spc="0" baseline="0">
                <a:gradFill>
                  <a:gsLst>
                    <a:gs pos="5833">
                      <a:schemeClr val="tx1"/>
                    </a:gs>
                    <a:gs pos="53000">
                      <a:schemeClr val="tx1"/>
                    </a:gs>
                  </a:gsLst>
                  <a:lin ang="5400000" scaled="0"/>
                </a:gradFill>
                <a:latin typeface="+mj-lt"/>
              </a:defRPr>
            </a:lvl1pPr>
          </a:lstStyle>
          <a:p>
            <a:pPr lvl="0"/>
            <a:r>
              <a:rPr lang="en-US"/>
              <a:t>Speaker Name</a:t>
            </a:r>
          </a:p>
        </p:txBody>
      </p:sp>
      <p:sp>
        <p:nvSpPr>
          <p:cNvPr id="2" name="Footer Placeholder 1"/>
          <p:cNvSpPr>
            <a:spLocks noGrp="1"/>
          </p:cNvSpPr>
          <p:nvPr>
            <p:ph type="ftr" sz="quarter" idx="13"/>
          </p:nvPr>
        </p:nvSpPr>
        <p:spPr/>
        <p:txBody>
          <a:bodyPr/>
          <a:lstStyle/>
          <a:p>
            <a:r>
              <a:rPr dirty="0">
                <a:gradFill>
                  <a:gsLst>
                    <a:gs pos="2239">
                      <a:srgbClr val="FFFFFF"/>
                    </a:gs>
                    <a:gs pos="11940">
                      <a:srgbClr val="FFFFFF"/>
                    </a:gs>
                  </a:gsLst>
                  <a:lin ang="5400000" scaled="0"/>
                </a:gra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FFFFFF"/>
                    </a:gs>
                    <a:gs pos="11940">
                      <a:srgbClr val="FFFFFF"/>
                    </a:gs>
                  </a:gsLst>
                  <a:lin ang="5400000" scaled="0"/>
                </a:gradFill>
              </a:rPr>
              <a:pPr/>
              <a:t>‹#›</a:t>
            </a:fld>
            <a:endParaRPr dirty="0">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5226" y="470410"/>
            <a:ext cx="1606862" cy="352152"/>
          </a:xfrm>
          <a:prstGeom prst="rect">
            <a:avLst/>
          </a:prstGeom>
        </p:spPr>
      </p:pic>
    </p:spTree>
    <p:extLst>
      <p:ext uri="{BB962C8B-B14F-4D97-AF65-F5344CB8AC3E}">
        <p14:creationId xmlns:p14="http://schemas.microsoft.com/office/powerpoint/2010/main" val="35968570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pos="288">
          <p15:clr>
            <a:srgbClr val="C35EA4"/>
          </p15:clr>
        </p15:guide>
        <p15:guide id="2" pos="7545">
          <p15:clr>
            <a:srgbClr val="C35EA4"/>
          </p15:clr>
        </p15:guide>
        <p15:guide id="3" orient="horz" pos="302">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2283580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2349258608"/>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Title Microsoft Cloud Workshop">
    <p:bg>
      <p:bgPr>
        <a:solidFill>
          <a:schemeClr val="bg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CAC56D8-7E55-4F0C-8E9D-9362AAA1BE8A}"/>
              </a:ext>
            </a:extLst>
          </p:cNvPr>
          <p:cNvSpPr/>
          <p:nvPr userDrawn="1"/>
        </p:nvSpPr>
        <p:spPr>
          <a:xfrm>
            <a:off x="6752004" y="456225"/>
            <a:ext cx="5263783" cy="1421928"/>
          </a:xfrm>
          <a:prstGeom prst="rect">
            <a:avLst/>
          </a:prstGeom>
        </p:spPr>
        <p:txBody>
          <a:bodyPr wrap="square">
            <a:spAutoFit/>
          </a:bodyPr>
          <a:lstStyle/>
          <a:p>
            <a:pPr>
              <a:lnSpc>
                <a:spcPct val="90000"/>
              </a:lnSpc>
            </a:pPr>
            <a:r>
              <a:rPr lang="en-US" sz="4800" b="1" kern="1200" cap="none" spc="-98" baseline="0" dirty="0">
                <a:ln w="3175">
                  <a:noFill/>
                </a:ln>
                <a:solidFill>
                  <a:schemeClr val="tx1"/>
                </a:solidFill>
                <a:effectLst/>
                <a:latin typeface="Segoe UI" panose="020B0502040204020203" pitchFamily="34" charset="0"/>
                <a:ea typeface="+mn-ea"/>
                <a:cs typeface="Segoe UI" panose="020B0502040204020203" pitchFamily="34" charset="0"/>
              </a:rPr>
              <a:t>Microsoft Cloud Workshop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Title 1"/>
          <p:cNvSpPr>
            <a:spLocks noGrp="1"/>
          </p:cNvSpPr>
          <p:nvPr>
            <p:ph type="title" hasCustomPrompt="1"/>
          </p:nvPr>
        </p:nvSpPr>
        <p:spPr>
          <a:xfrm>
            <a:off x="269302" y="2084187"/>
            <a:ext cx="717133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pic>
        <p:nvPicPr>
          <p:cNvPr id="3" name="Picture 2">
            <a:extLst>
              <a:ext uri="{FF2B5EF4-FFF2-40B4-BE49-F238E27FC236}">
                <a16:creationId xmlns:a16="http://schemas.microsoft.com/office/drawing/2014/main" id="{808568F7-4F45-4989-B2E3-FDB6E8B1302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490042" y="2470958"/>
            <a:ext cx="2774430" cy="2774430"/>
          </a:xfrm>
          <a:prstGeom prst="rect">
            <a:avLst/>
          </a:prstGeom>
        </p:spPr>
      </p:pic>
    </p:spTree>
    <p:extLst>
      <p:ext uri="{BB962C8B-B14F-4D97-AF65-F5344CB8AC3E}">
        <p14:creationId xmlns:p14="http://schemas.microsoft.com/office/powerpoint/2010/main" val="17885549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11221734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5339116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1857660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2887915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1019594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3619996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87569245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56722354"/>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7102514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151778730"/>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833366522"/>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138466848"/>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1984904738"/>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5117626"/>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8419668"/>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94195682"/>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32211306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69739082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34" y="291112"/>
            <a:ext cx="11494682" cy="896518"/>
          </a:xfrm>
        </p:spPr>
        <p:txBody>
          <a:bodyPr/>
          <a:lstStyle>
            <a:lvl1pPr>
              <a:defRPr sz="4264">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1663948"/>
            <a:ext cx="10757098" cy="1441702"/>
          </a:xfrm>
        </p:spPr>
        <p:txBody>
          <a:bodyPr/>
          <a:lstStyle>
            <a:lvl1pPr>
              <a:defRPr sz="1912">
                <a:gradFill>
                  <a:gsLst>
                    <a:gs pos="1250">
                      <a:schemeClr val="tx1"/>
                    </a:gs>
                    <a:gs pos="100000">
                      <a:schemeClr val="tx1"/>
                    </a:gs>
                  </a:gsLst>
                  <a:lin ang="5400000" scaled="0"/>
                </a:gradFill>
                <a:latin typeface="+mn-lt"/>
              </a:defRPr>
            </a:lvl1pPr>
            <a:lvl2pPr>
              <a:defRPr sz="1765"/>
            </a:lvl2pPr>
            <a:lvl3pPr>
              <a:defRPr sz="1471"/>
            </a:lvl3pPr>
            <a:lvl4pPr>
              <a:defRPr sz="1324"/>
            </a:lvl4pPr>
            <a:lvl5pPr>
              <a:defRPr sz="13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6086449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7592681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73655177"/>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2227173609"/>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40959366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2488864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75553230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9" y="291114"/>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82"/>
            <a:ext cx="11653521" cy="168387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2"/>
          <p:cNvSpPr>
            <a:spLocks noGrp="1"/>
          </p:cNvSpPr>
          <p:nvPr>
            <p:ph type="ftr" sz="quarter" idx="3"/>
          </p:nvPr>
        </p:nvSpPr>
        <p:spPr>
          <a:xfrm>
            <a:off x="269242" y="6558796"/>
            <a:ext cx="3859607" cy="134483"/>
          </a:xfrm>
          <a:prstGeom prst="rect">
            <a:avLst/>
          </a:prstGeom>
        </p:spPr>
        <p:txBody>
          <a:bodyPr vert="horz" lIns="0" tIns="0" rIns="91440" bIns="0" rtlCol="0" anchor="ctr"/>
          <a:lstStyle>
            <a:lvl1pPr marL="0" algn="l" defTabSz="685692" rtl="0" eaLnBrk="1" latinLnBrk="0" hangingPunct="1">
              <a:defRPr lang="en-US" sz="662" kern="1200">
                <a:gradFill>
                  <a:gsLst>
                    <a:gs pos="2239">
                      <a:schemeClr val="tx1"/>
                    </a:gs>
                    <a:gs pos="11940">
                      <a:schemeClr val="tx1"/>
                    </a:gs>
                  </a:gsLst>
                  <a:lin ang="5400000" scaled="0"/>
                </a:gradFill>
                <a:latin typeface="+mn-lt"/>
                <a:ea typeface="+mn-ea"/>
                <a:cs typeface="+mn-cs"/>
              </a:defRPr>
            </a:lvl1pPr>
          </a:lstStyle>
          <a:p>
            <a:r>
              <a:rPr dirty="0">
                <a:gradFill>
                  <a:gsLst>
                    <a:gs pos="2239">
                      <a:srgbClr val="505050"/>
                    </a:gs>
                    <a:gs pos="11940">
                      <a:srgbClr val="505050"/>
                    </a:gs>
                  </a:gsLst>
                  <a:lin ang="5400000" scaled="0"/>
                </a:gradFill>
              </a:rPr>
              <a:t>Microsoft Confidential</a:t>
            </a:r>
          </a:p>
        </p:txBody>
      </p:sp>
      <p:sp>
        <p:nvSpPr>
          <p:cNvPr id="6" name="Slide Number Placeholder 4"/>
          <p:cNvSpPr>
            <a:spLocks noGrp="1"/>
          </p:cNvSpPr>
          <p:nvPr>
            <p:ph type="sldNum" sz="quarter" idx="4"/>
          </p:nvPr>
        </p:nvSpPr>
        <p:spPr>
          <a:xfrm>
            <a:off x="11367168" y="6558796"/>
            <a:ext cx="555596" cy="134483"/>
          </a:xfrm>
          <a:prstGeom prst="rect">
            <a:avLst/>
          </a:prstGeom>
        </p:spPr>
        <p:txBody>
          <a:bodyPr vert="horz" lIns="91440" tIns="0" rIns="0" bIns="0" rtlCol="0" anchor="ctr"/>
          <a:lstStyle>
            <a:lvl1pPr algn="r">
              <a:defRPr lang="en-US" sz="662" b="0" kern="1200" smtClean="0">
                <a:gradFill>
                  <a:gsLst>
                    <a:gs pos="2239">
                      <a:schemeClr val="tx1"/>
                    </a:gs>
                    <a:gs pos="11940">
                      <a:schemeClr val="tx1"/>
                    </a:gs>
                  </a:gsLst>
                  <a:lin ang="5400000" scaled="0"/>
                </a:gradFill>
                <a:latin typeface="+mn-lt"/>
                <a:ea typeface="+mn-ea"/>
                <a:cs typeface="+mn-cs"/>
              </a:defRPr>
            </a:lvl1pPr>
          </a:lstStyle>
          <a:p>
            <a:pPr defTabSz="914554"/>
            <a:fld id="{27258FFF-F925-446B-8502-81C933981705}" type="slidenum">
              <a:rPr lang="en-US" smtClean="0">
                <a:gradFill>
                  <a:gsLst>
                    <a:gs pos="2239">
                      <a:srgbClr val="505050"/>
                    </a:gs>
                    <a:gs pos="11940">
                      <a:srgbClr val="505050"/>
                    </a:gs>
                  </a:gsLst>
                  <a:lin ang="5400000" scaled="0"/>
                </a:gradFill>
              </a:rPr>
              <a:pPr defTabSz="914554"/>
              <a:t>‹#›</a:t>
            </a:fld>
            <a:endParaRPr lang="en-US" dirty="0">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40408449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84" r:id="rId4"/>
    <p:sldLayoutId id="2147483685" r:id="rId5"/>
    <p:sldLayoutId id="2147483686" r:id="rId6"/>
    <p:sldLayoutId id="2147483687" r:id="rId7"/>
    <p:sldLayoutId id="2147483688" r:id="rId8"/>
    <p:sldLayoutId id="2147483689" r:id="rId9"/>
    <p:sldLayoutId id="2147483690" r:id="rId10"/>
    <p:sldLayoutId id="2147483692" r:id="rId11"/>
  </p:sldLayoutIdLst>
  <p:transition>
    <p:fade/>
  </p:transition>
  <p:hf sldNum="0" hdr="0" dt="0"/>
  <p:txStyles>
    <p:titleStyle>
      <a:lvl1pPr algn="l" defTabSz="685692" rtl="0" eaLnBrk="1" latinLnBrk="0" hangingPunct="1">
        <a:lnSpc>
          <a:spcPct val="90000"/>
        </a:lnSpc>
        <a:spcBef>
          <a:spcPct val="0"/>
        </a:spcBef>
        <a:buNone/>
        <a:defRPr lang="en-US" sz="3970"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080" marR="0" indent="-252080" algn="l" defTabSz="685692" rtl="0" eaLnBrk="1" fontAlgn="auto" latinLnBrk="0" hangingPunct="1">
        <a:lnSpc>
          <a:spcPct val="90000"/>
        </a:lnSpc>
        <a:spcBef>
          <a:spcPct val="20000"/>
        </a:spcBef>
        <a:spcAft>
          <a:spcPts val="0"/>
        </a:spcAft>
        <a:buClrTx/>
        <a:buSzPct val="90000"/>
        <a:buFont typeface="Arial" pitchFamily="34" charset="0"/>
        <a:buChar char="•"/>
        <a:tabLst/>
        <a:defRPr sz="2942" kern="1200" spc="0" baseline="0">
          <a:gradFill>
            <a:gsLst>
              <a:gs pos="1250">
                <a:schemeClr val="tx1"/>
              </a:gs>
              <a:gs pos="100000">
                <a:schemeClr val="tx1"/>
              </a:gs>
            </a:gsLst>
            <a:lin ang="5400000" scaled="0"/>
          </a:gradFill>
          <a:latin typeface="+mj-lt"/>
          <a:ea typeface="+mn-ea"/>
          <a:cs typeface="+mn-cs"/>
        </a:defRPr>
      </a:lvl1pPr>
      <a:lvl2pPr marL="429468" marR="0" indent="-177389"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182"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3pPr>
      <a:lvl4pPr marL="756235"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4pPr>
      <a:lvl5pPr marL="924288"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5pPr>
      <a:lvl6pPr marL="188565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501"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347"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19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692" rtl="0" eaLnBrk="1" latinLnBrk="0" hangingPunct="1">
        <a:defRPr sz="1324" kern="1200">
          <a:solidFill>
            <a:schemeClr val="tx1"/>
          </a:solidFill>
          <a:latin typeface="+mn-lt"/>
          <a:ea typeface="+mn-ea"/>
          <a:cs typeface="+mn-cs"/>
        </a:defRPr>
      </a:lvl1pPr>
      <a:lvl2pPr marL="342847" algn="l" defTabSz="685692" rtl="0" eaLnBrk="1" latinLnBrk="0" hangingPunct="1">
        <a:defRPr sz="1324" kern="1200">
          <a:solidFill>
            <a:schemeClr val="tx1"/>
          </a:solidFill>
          <a:latin typeface="+mn-lt"/>
          <a:ea typeface="+mn-ea"/>
          <a:cs typeface="+mn-cs"/>
        </a:defRPr>
      </a:lvl2pPr>
      <a:lvl3pPr marL="685692" algn="l" defTabSz="685692" rtl="0" eaLnBrk="1" latinLnBrk="0" hangingPunct="1">
        <a:defRPr sz="1324" kern="1200">
          <a:solidFill>
            <a:schemeClr val="tx1"/>
          </a:solidFill>
          <a:latin typeface="+mn-lt"/>
          <a:ea typeface="+mn-ea"/>
          <a:cs typeface="+mn-cs"/>
        </a:defRPr>
      </a:lvl3pPr>
      <a:lvl4pPr marL="1028540" algn="l" defTabSz="685692" rtl="0" eaLnBrk="1" latinLnBrk="0" hangingPunct="1">
        <a:defRPr sz="1324" kern="1200">
          <a:solidFill>
            <a:schemeClr val="tx1"/>
          </a:solidFill>
          <a:latin typeface="+mn-lt"/>
          <a:ea typeface="+mn-ea"/>
          <a:cs typeface="+mn-cs"/>
        </a:defRPr>
      </a:lvl4pPr>
      <a:lvl5pPr marL="1371383" algn="l" defTabSz="685692" rtl="0" eaLnBrk="1" latinLnBrk="0" hangingPunct="1">
        <a:defRPr sz="1324" kern="1200">
          <a:solidFill>
            <a:schemeClr val="tx1"/>
          </a:solidFill>
          <a:latin typeface="+mn-lt"/>
          <a:ea typeface="+mn-ea"/>
          <a:cs typeface="+mn-cs"/>
        </a:defRPr>
      </a:lvl5pPr>
      <a:lvl6pPr marL="1714232" algn="l" defTabSz="685692" rtl="0" eaLnBrk="1" latinLnBrk="0" hangingPunct="1">
        <a:defRPr sz="1324" kern="1200">
          <a:solidFill>
            <a:schemeClr val="tx1"/>
          </a:solidFill>
          <a:latin typeface="+mn-lt"/>
          <a:ea typeface="+mn-ea"/>
          <a:cs typeface="+mn-cs"/>
        </a:defRPr>
      </a:lvl6pPr>
      <a:lvl7pPr marL="2057077" algn="l" defTabSz="685692" rtl="0" eaLnBrk="1" latinLnBrk="0" hangingPunct="1">
        <a:defRPr sz="1324" kern="1200">
          <a:solidFill>
            <a:schemeClr val="tx1"/>
          </a:solidFill>
          <a:latin typeface="+mn-lt"/>
          <a:ea typeface="+mn-ea"/>
          <a:cs typeface="+mn-cs"/>
        </a:defRPr>
      </a:lvl7pPr>
      <a:lvl8pPr marL="2399923" algn="l" defTabSz="685692" rtl="0" eaLnBrk="1" latinLnBrk="0" hangingPunct="1">
        <a:defRPr sz="1324" kern="1200">
          <a:solidFill>
            <a:schemeClr val="tx1"/>
          </a:solidFill>
          <a:latin typeface="+mn-lt"/>
          <a:ea typeface="+mn-ea"/>
          <a:cs typeface="+mn-cs"/>
        </a:defRPr>
      </a:lvl8pPr>
      <a:lvl9pPr marL="2742770" algn="l" defTabSz="685692" rtl="0" eaLnBrk="1" latinLnBrk="0" hangingPunct="1">
        <a:defRPr sz="132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4">
          <p15:clr>
            <a:srgbClr val="A4A3A4"/>
          </p15:clr>
        </p15:guide>
        <p15:guide id="17" pos="4780">
          <p15:clr>
            <a:srgbClr val="A4A3A4"/>
          </p15:clr>
        </p15:guide>
        <p15:guide id="18" pos="5356">
          <p15:clr>
            <a:srgbClr val="A4A3A4"/>
          </p15:clr>
        </p15:guide>
        <p15:guide id="19" pos="5932">
          <p15:clr>
            <a:srgbClr val="A4A3A4"/>
          </p15:clr>
        </p15:guide>
        <p15:guide id="20" pos="6508">
          <p15:clr>
            <a:srgbClr val="A4A3A4"/>
          </p15:clr>
        </p15:guide>
        <p15:guide id="21" pos="7084">
          <p15:clr>
            <a:srgbClr val="A4A3A4"/>
          </p15:clr>
        </p15:guide>
        <p15:guide id="22" pos="7660">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48742257"/>
      </p:ext>
    </p:extLst>
  </p:cSld>
  <p:clrMap bg1="dk1" tx1="lt1" bg2="dk2" tx2="lt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 id="2147483683"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4.xml"/><Relationship Id="rId1" Type="http://schemas.openxmlformats.org/officeDocument/2006/relationships/slideLayout" Target="../slideLayouts/slideLayout15.xml"/><Relationship Id="rId4" Type="http://schemas.openxmlformats.org/officeDocument/2006/relationships/image" Target="../media/image38.svg"/></Relationships>
</file>

<file path=ppt/slides/_rels/slide1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6.xml"/><Relationship Id="rId1" Type="http://schemas.openxmlformats.org/officeDocument/2006/relationships/slideLayout" Target="../slideLayouts/slideLayout15.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1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8.xml"/><Relationship Id="rId1" Type="http://schemas.openxmlformats.org/officeDocument/2006/relationships/slideLayout" Target="../slideLayouts/slideLayout15.xml"/><Relationship Id="rId4" Type="http://schemas.openxmlformats.org/officeDocument/2006/relationships/image" Target="../media/image46.png"/></Relationships>
</file>

<file path=ppt/slides/_rels/slide1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5.xml"/><Relationship Id="rId4" Type="http://schemas.openxmlformats.org/officeDocument/2006/relationships/image" Target="../media/image8.svg"/></Relationships>
</file>

<file path=ppt/slides/_rels/slide2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1.xml"/><Relationship Id="rId1" Type="http://schemas.openxmlformats.org/officeDocument/2006/relationships/slideLayout" Target="../slideLayouts/slideLayout15.xml"/><Relationship Id="rId4" Type="http://schemas.openxmlformats.org/officeDocument/2006/relationships/image" Target="../media/image50.png"/></Relationships>
</file>

<file path=ppt/slides/_rels/slide2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5.xml"/><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4.png"/><Relationship Id="rId7" Type="http://schemas.openxmlformats.org/officeDocument/2006/relationships/image" Target="../media/image45.png"/><Relationship Id="rId2" Type="http://schemas.openxmlformats.org/officeDocument/2006/relationships/notesSlide" Target="../notesSlides/notesSlide26.xml"/><Relationship Id="rId1" Type="http://schemas.openxmlformats.org/officeDocument/2006/relationships/slideLayout" Target="../slideLayouts/slideLayout15.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35.sv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15.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15.xml"/><Relationship Id="rId5" Type="http://schemas.openxmlformats.org/officeDocument/2006/relationships/image" Target="../media/image14.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15.xml"/><Relationship Id="rId6" Type="http://schemas.openxmlformats.org/officeDocument/2006/relationships/image" Target="../media/image18.svg"/><Relationship Id="rId5" Type="http://schemas.openxmlformats.org/officeDocument/2006/relationships/image" Target="../media/image17.png"/><Relationship Id="rId10" Type="http://schemas.openxmlformats.org/officeDocument/2006/relationships/image" Target="../media/image22.svg"/><Relationship Id="rId4" Type="http://schemas.openxmlformats.org/officeDocument/2006/relationships/image" Target="../media/image16.svg"/><Relationship Id="rId9" Type="http://schemas.openxmlformats.org/officeDocument/2006/relationships/image" Target="../media/image21.png"/></Relationships>
</file>

<file path=ppt/slides/_rels/slide8.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3.svg"/><Relationship Id="rId3" Type="http://schemas.openxmlformats.org/officeDocument/2006/relationships/image" Target="../media/image23.png"/><Relationship Id="rId7" Type="http://schemas.openxmlformats.org/officeDocument/2006/relationships/image" Target="../media/image27.svg"/><Relationship Id="rId12" Type="http://schemas.openxmlformats.org/officeDocument/2006/relationships/image" Target="../media/image32.png"/><Relationship Id="rId2" Type="http://schemas.openxmlformats.org/officeDocument/2006/relationships/notesSlide" Target="../notesSlides/notesSlide8.xml"/><Relationship Id="rId1" Type="http://schemas.openxmlformats.org/officeDocument/2006/relationships/slideLayout" Target="../slideLayouts/slideLayout15.xml"/><Relationship Id="rId6" Type="http://schemas.openxmlformats.org/officeDocument/2006/relationships/image" Target="../media/image26.png"/><Relationship Id="rId11" Type="http://schemas.openxmlformats.org/officeDocument/2006/relationships/image" Target="../media/image31.svg"/><Relationship Id="rId5" Type="http://schemas.openxmlformats.org/officeDocument/2006/relationships/image" Target="../media/image25.svg"/><Relationship Id="rId10" Type="http://schemas.openxmlformats.org/officeDocument/2006/relationships/image" Target="../media/image30.png"/><Relationship Id="rId4" Type="http://schemas.openxmlformats.org/officeDocument/2006/relationships/image" Target="../media/image24.png"/><Relationship Id="rId9" Type="http://schemas.openxmlformats.org/officeDocument/2006/relationships/image" Target="../media/image29.svg"/></Relationships>
</file>

<file path=ppt/slides/_rels/slide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9.xml"/><Relationship Id="rId1" Type="http://schemas.openxmlformats.org/officeDocument/2006/relationships/slideLayout" Target="../slideLayouts/slideLayout15.xml"/><Relationship Id="rId4" Type="http://schemas.openxmlformats.org/officeDocument/2006/relationships/image" Target="../media/image35.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D5E8E-FE6F-46C1-BE6F-3BD842186F1C}"/>
              </a:ext>
            </a:extLst>
          </p:cNvPr>
          <p:cNvSpPr>
            <a:spLocks noGrp="1"/>
          </p:cNvSpPr>
          <p:nvPr>
            <p:ph type="title"/>
          </p:nvPr>
        </p:nvSpPr>
        <p:spPr>
          <a:xfrm>
            <a:off x="269302" y="2084187"/>
            <a:ext cx="7171335" cy="899336"/>
          </a:xfrm>
        </p:spPr>
        <p:txBody>
          <a:bodyPr/>
          <a:lstStyle/>
          <a:p>
            <a:r>
              <a:rPr lang="en-US" dirty="0"/>
              <a:t>App modernization</a:t>
            </a:r>
          </a:p>
        </p:txBody>
      </p:sp>
      <p:sp>
        <p:nvSpPr>
          <p:cNvPr id="3" name="Text Placeholder 2">
            <a:extLst>
              <a:ext uri="{FF2B5EF4-FFF2-40B4-BE49-F238E27FC236}">
                <a16:creationId xmlns:a16="http://schemas.microsoft.com/office/drawing/2014/main" id="{C83DC502-2B62-4F9B-A8B3-D2EF25BCD06C}"/>
              </a:ext>
            </a:extLst>
          </p:cNvPr>
          <p:cNvSpPr>
            <a:spLocks noGrp="1"/>
          </p:cNvSpPr>
          <p:nvPr>
            <p:ph type="body" sz="quarter" idx="12"/>
          </p:nvPr>
        </p:nvSpPr>
        <p:spPr>
          <a:xfrm>
            <a:off x="269301" y="3878574"/>
            <a:ext cx="7171337" cy="1792326"/>
          </a:xfrm>
        </p:spPr>
        <p:txBody>
          <a:bodyPr/>
          <a:lstStyle/>
          <a:p>
            <a:endParaRPr lang="en-US" dirty="0"/>
          </a:p>
        </p:txBody>
      </p:sp>
    </p:spTree>
    <p:extLst>
      <p:ext uri="{BB962C8B-B14F-4D97-AF65-F5344CB8AC3E}">
        <p14:creationId xmlns:p14="http://schemas.microsoft.com/office/powerpoint/2010/main" val="1379679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Common scenarios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6" name="Picture 5" descr="The Common scenario for an E-Commerce Website diagram has an Enterprise and an End User connected via an internet tier, a services tier, and a data tier." title="Common scenarios for e-commerce webistes">
            <a:extLst>
              <a:ext uri="{FF2B5EF4-FFF2-40B4-BE49-F238E27FC236}">
                <a16:creationId xmlns:a16="http://schemas.microsoft.com/office/drawing/2014/main" id="{AA30D422-21D5-48DF-B050-B05FA5233430}"/>
              </a:ext>
            </a:extLst>
          </p:cNvPr>
          <p:cNvPicPr/>
          <p:nvPr/>
        </p:nvPicPr>
        <p:blipFill rotWithShape="1">
          <a:blip r:embed="rId3" cstate="print">
            <a:extLst>
              <a:ext uri="{28A0092B-C50C-407E-A947-70E740481C1C}">
                <a14:useLocalDpi xmlns:a14="http://schemas.microsoft.com/office/drawing/2010/main" val="0"/>
              </a:ext>
            </a:extLst>
          </a:blip>
          <a:srcRect/>
          <a:stretch/>
        </p:blipFill>
        <p:spPr bwMode="auto">
          <a:xfrm>
            <a:off x="1630502" y="1080161"/>
            <a:ext cx="8842567" cy="5663088"/>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7051190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1012" y="289511"/>
            <a:ext cx="11655840" cy="899665"/>
          </a:xfrm>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2: Design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62057" y="1741246"/>
            <a:ext cx="10652686" cy="2930033"/>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Design a solution and prepare to present the solution to the target customer audience in a 15-minute chalk-talk format.</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60 minutes</a:t>
            </a:r>
          </a:p>
        </p:txBody>
      </p:sp>
      <p:graphicFrame>
        <p:nvGraphicFramePr>
          <p:cNvPr id="4" name="Table 3">
            <a:extLst>
              <a:ext uri="{FF2B5EF4-FFF2-40B4-BE49-F238E27FC236}">
                <a16:creationId xmlns:a16="http://schemas.microsoft.com/office/drawing/2014/main" id="{9FC7A5CD-D651-4072-A920-34F54BCBC3EF}"/>
              </a:ext>
            </a:extLst>
          </p:cNvPr>
          <p:cNvGraphicFramePr>
            <a:graphicFrameLocks noGrp="1"/>
          </p:cNvGraphicFramePr>
          <p:nvPr>
            <p:extLst>
              <p:ext uri="{D42A27DB-BD31-4B8C-83A1-F6EECF244321}">
                <p14:modId xmlns:p14="http://schemas.microsoft.com/office/powerpoint/2010/main" val="4261874642"/>
              </p:ext>
            </p:extLst>
          </p:nvPr>
        </p:nvGraphicFramePr>
        <p:xfrm>
          <a:off x="3095545" y="3791921"/>
          <a:ext cx="8040154" cy="2420452"/>
        </p:xfrm>
        <a:graphic>
          <a:graphicData uri="http://schemas.openxmlformats.org/drawingml/2006/table">
            <a:tbl>
              <a:tblPr firstRow="1" bandRow="1">
                <a:tableStyleId>{69CF1AB2-1976-4502-BF36-3FF5EA218861}</a:tableStyleId>
              </a:tblPr>
              <a:tblGrid>
                <a:gridCol w="1758700">
                  <a:extLst>
                    <a:ext uri="{9D8B030D-6E8A-4147-A177-3AD203B41FA5}">
                      <a16:colId xmlns:a16="http://schemas.microsoft.com/office/drawing/2014/main" val="20000"/>
                    </a:ext>
                  </a:extLst>
                </a:gridCol>
                <a:gridCol w="6281454">
                  <a:extLst>
                    <a:ext uri="{9D8B030D-6E8A-4147-A177-3AD203B41FA5}">
                      <a16:colId xmlns:a16="http://schemas.microsoft.com/office/drawing/2014/main" val="20001"/>
                    </a:ext>
                  </a:extLst>
                </a:gridCol>
              </a:tblGrid>
              <a:tr h="672348">
                <a:tc>
                  <a:txBody>
                    <a:bodyPr/>
                    <a:lstStyle/>
                    <a:p>
                      <a:r>
                        <a:rPr lang="en-US" sz="1300" b="1" i="1" dirty="0">
                          <a:latin typeface="Segoe UI" panose="020B0502040204020203" pitchFamily="34" charset="0"/>
                          <a:cs typeface="Segoe UI" panose="020B0502040204020203" pitchFamily="34" charset="0"/>
                        </a:rPr>
                        <a:t>Business</a:t>
                      </a:r>
                      <a:r>
                        <a:rPr lang="en-US" sz="1300" b="1" i="1" kern="1200" dirty="0">
                          <a:solidFill>
                            <a:schemeClr val="dk1"/>
                          </a:solidFill>
                          <a:latin typeface="Segoe UI" panose="020B0502040204020203" pitchFamily="34" charset="0"/>
                          <a:ea typeface="+mn-ea"/>
                          <a:cs typeface="Segoe UI" panose="020B0502040204020203" pitchFamily="34" charset="0"/>
                        </a:rPr>
                        <a:t> needs</a:t>
                      </a:r>
                    </a:p>
                    <a:p>
                      <a:r>
                        <a:rPr lang="en-US" sz="1300" b="0" i="0" dirty="0">
                          <a:latin typeface="Segoe UI" panose="020B0502040204020203" pitchFamily="34" charset="0"/>
                          <a:cs typeface="Segoe UI" panose="020B0502040204020203" pitchFamily="34" charset="0"/>
                        </a:rPr>
                        <a:t>(10 minutes)</a:t>
                      </a:r>
                      <a:br>
                        <a:rPr lang="en-US" sz="1300" b="0" i="0" dirty="0">
                          <a:latin typeface="Segoe UI" panose="020B0502040204020203" pitchFamily="34" charset="0"/>
                          <a:cs typeface="Segoe UI" panose="020B0502040204020203" pitchFamily="34" charset="0"/>
                        </a:rPr>
                      </a:br>
                      <a:endParaRPr lang="en-US" sz="1300" b="0" i="0" dirty="0">
                        <a:latin typeface="Segoe UI" panose="020B0502040204020203" pitchFamily="34" charset="0"/>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b="0" dirty="0">
                          <a:solidFill>
                            <a:schemeClr val="bg1"/>
                          </a:solidFill>
                          <a:latin typeface="Segoe UI" panose="020B0502040204020203" pitchFamily="34" charset="0"/>
                          <a:cs typeface="Segoe UI" panose="020B0502040204020203" pitchFamily="34" charset="0"/>
                        </a:rPr>
                        <a:t>Respond to questions outlined in your guide and list the answers on a flipchart.</a:t>
                      </a:r>
                    </a:p>
                    <a:p>
                      <a:endParaRPr lang="en-US" sz="1300" b="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0"/>
                  </a:ext>
                </a:extLst>
              </a:tr>
              <a:tr h="672348">
                <a:tc>
                  <a:txBody>
                    <a:bodyPr/>
                    <a:lstStyle/>
                    <a:p>
                      <a:r>
                        <a:rPr lang="en-US" sz="1300" b="1" i="1" dirty="0">
                          <a:latin typeface="Segoe UI" panose="020B0502040204020203" pitchFamily="34" charset="0"/>
                          <a:cs typeface="Segoe UI" panose="020B0502040204020203" pitchFamily="34" charset="0"/>
                        </a:rPr>
                        <a:t>Design</a:t>
                      </a:r>
                    </a:p>
                    <a:p>
                      <a:pPr marL="0" algn="l" defTabSz="932742" rtl="0" eaLnBrk="1" latinLnBrk="0" hangingPunct="1"/>
                      <a:r>
                        <a:rPr lang="en-US" sz="1300" b="0" i="0" kern="1200" dirty="0">
                          <a:solidFill>
                            <a:schemeClr val="dk1"/>
                          </a:solidFill>
                          <a:latin typeface="Segoe UI" panose="020B0502040204020203" pitchFamily="34" charset="0"/>
                          <a:ea typeface="+mn-ea"/>
                          <a:cs typeface="Segoe UI" panose="020B0502040204020203" pitchFamily="34" charset="0"/>
                        </a:rPr>
                        <a:t>(35 minutes)</a:t>
                      </a:r>
                      <a:br>
                        <a:rPr lang="en-US" sz="1300" b="0" i="0" kern="1200" dirty="0">
                          <a:solidFill>
                            <a:schemeClr val="dk1"/>
                          </a:solidFill>
                          <a:latin typeface="Segoe UI" panose="020B0502040204020203" pitchFamily="34" charset="0"/>
                          <a:ea typeface="+mn-ea"/>
                          <a:cs typeface="Segoe UI" panose="020B0502040204020203" pitchFamily="34" charset="0"/>
                        </a:rPr>
                      </a:br>
                      <a:endParaRPr lang="en-US" sz="1300" b="0" i="0" kern="1200" dirty="0">
                        <a:solidFill>
                          <a:schemeClr val="dk1"/>
                        </a:solidFill>
                        <a:latin typeface="Segoe UI" panose="020B0502040204020203" pitchFamily="34" charset="0"/>
                        <a:ea typeface="+mn-ea"/>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kern="1200" baseline="0" dirty="0">
                          <a:solidFill>
                            <a:schemeClr val="bg1"/>
                          </a:solidFill>
                          <a:latin typeface="Segoe UI" panose="020B0502040204020203" pitchFamily="34" charset="0"/>
                          <a:ea typeface="+mn-ea"/>
                          <a:cs typeface="Segoe UI" panose="020B0502040204020203" pitchFamily="34" charset="0"/>
                        </a:rPr>
                        <a:t>Design a solution for as many of the stated requirements as time allows. Show the solution on a flipchart.</a:t>
                      </a:r>
                    </a:p>
                    <a:p>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1"/>
                  </a:ext>
                </a:extLst>
              </a:tr>
              <a:tr h="1075756">
                <a:tc>
                  <a:txBody>
                    <a:bodyPr/>
                    <a:lstStyle/>
                    <a:p>
                      <a:r>
                        <a:rPr lang="en-US" sz="1300" b="1" i="1" dirty="0">
                          <a:latin typeface="Segoe UI" panose="020B0502040204020203" pitchFamily="34" charset="0"/>
                          <a:cs typeface="Segoe UI" panose="020B0502040204020203" pitchFamily="34" charset="0"/>
                        </a:rPr>
                        <a:t>Prepare</a:t>
                      </a:r>
                    </a:p>
                    <a:p>
                      <a:pPr marL="0" marR="0" indent="0" algn="l" defTabSz="932742" rtl="0" eaLnBrk="1" fontAlgn="auto" latinLnBrk="0" hangingPunct="1">
                        <a:lnSpc>
                          <a:spcPct val="100000"/>
                        </a:lnSpc>
                        <a:spcBef>
                          <a:spcPts val="0"/>
                        </a:spcBef>
                        <a:spcAft>
                          <a:spcPts val="0"/>
                        </a:spcAft>
                        <a:buClrTx/>
                        <a:buSzTx/>
                        <a:buFontTx/>
                        <a:buNone/>
                        <a:tabLst/>
                        <a:defRPr/>
                      </a:pPr>
                      <a:r>
                        <a:rPr lang="en-US" sz="1300" b="0" i="0" kern="1200" dirty="0">
                          <a:solidFill>
                            <a:schemeClr val="dk1"/>
                          </a:solidFill>
                          <a:latin typeface="Segoe UI" panose="020B0502040204020203" pitchFamily="34" charset="0"/>
                          <a:ea typeface="+mn-ea"/>
                          <a:cs typeface="Segoe UI" panose="020B0502040204020203" pitchFamily="34" charset="0"/>
                        </a:rPr>
                        <a:t>(15 minutes)</a:t>
                      </a:r>
                    </a:p>
                    <a:p>
                      <a:endParaRPr lang="en-US" sz="1300" b="1" i="1" dirty="0">
                        <a:latin typeface="Segoe UI" panose="020B0502040204020203" pitchFamily="34" charset="0"/>
                        <a:cs typeface="Segoe UI" panose="020B0502040204020203" pitchFamily="34" charset="0"/>
                      </a:endParaRPr>
                    </a:p>
                  </a:txBody>
                  <a:tcPr marL="67235" marR="67235" marT="33617" marB="33617"/>
                </a:tc>
                <a:tc>
                  <a:txBody>
                    <a:bodyPr/>
                    <a:lstStyle/>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any customer needs that are not addressed with the proposed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the benefits of your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Determine how you will respond to the customer’s objections.</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Prepare for a 15-minute presentation to the customer.</a:t>
                      </a:r>
                      <a:br>
                        <a:rPr lang="en-US" sz="1300" dirty="0">
                          <a:latin typeface="Segoe UI" panose="020B0502040204020203" pitchFamily="34" charset="0"/>
                          <a:cs typeface="Segoe UI" panose="020B0502040204020203" pitchFamily="34" charset="0"/>
                        </a:rPr>
                      </a:br>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2033147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3: Present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062166"/>
            <a:ext cx="10229103" cy="5838521"/>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Present a solution to the target customer in a 15-minute chalk-talk format. </a:t>
            </a:r>
            <a:endParaRPr lang="en-US" sz="3600" dirty="0">
              <a:latin typeface="+mj-lt"/>
            </a:endParaRPr>
          </a:p>
          <a:p>
            <a:pPr>
              <a:lnSpc>
                <a:spcPct val="90000"/>
              </a:lnSpc>
              <a:spcAft>
                <a:spcPts val="600"/>
              </a:spcAft>
            </a:pPr>
            <a:endParaRPr lang="en-US" sz="2400" dirty="0">
              <a:latin typeface="+mj-lt"/>
            </a:endParaRPr>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30 minutes (15 minutes for each team to present and receive feedback) </a:t>
            </a:r>
          </a:p>
          <a:p>
            <a:pPr>
              <a:lnSpc>
                <a:spcPct val="90000"/>
              </a:lnSpc>
              <a:spcAft>
                <a:spcPts val="600"/>
              </a:spcAft>
            </a:pPr>
            <a:endParaRPr lang="en-US" sz="2400" dirty="0">
              <a:latin typeface="+mj-lt"/>
            </a:endParaRPr>
          </a:p>
          <a:p>
            <a:pPr>
              <a:lnSpc>
                <a:spcPct val="90000"/>
              </a:lnSpc>
              <a:spcAft>
                <a:spcPts val="600"/>
              </a:spcAft>
            </a:pPr>
            <a:r>
              <a:rPr lang="en-US" sz="3600" dirty="0">
                <a:latin typeface="+mj-lt"/>
              </a:rPr>
              <a:t>Directions</a:t>
            </a:r>
          </a:p>
          <a:p>
            <a:pPr marL="457200" lvl="0" indent="-457200">
              <a:buFont typeface="+mj-lt"/>
              <a:buAutoNum type="arabicPeriod"/>
            </a:pPr>
            <a:r>
              <a:rPr lang="en-US" sz="2000" dirty="0">
                <a:latin typeface="Segoe UI Semilight" panose="020B0402040204020203" pitchFamily="34" charset="0"/>
                <a:cs typeface="Segoe UI Semilight" panose="020B0402040204020203" pitchFamily="34" charset="0"/>
              </a:rPr>
              <a:t>Pair with another table.</a:t>
            </a:r>
          </a:p>
          <a:p>
            <a:pPr marL="457200" lvl="0" indent="-457200">
              <a:buFont typeface="+mj-lt"/>
              <a:buAutoNum type="arabicPeriod"/>
            </a:pPr>
            <a:r>
              <a:rPr lang="en-US" sz="2000" dirty="0">
                <a:latin typeface="Segoe UI Semilight" panose="020B0402040204020203" pitchFamily="34" charset="0"/>
                <a:cs typeface="Segoe UI Semilight" panose="020B0402040204020203" pitchFamily="34" charset="0"/>
              </a:rPr>
              <a:t>One table is the Microsoft team and the other table is the customer.</a:t>
            </a:r>
          </a:p>
          <a:p>
            <a:pPr marL="457200" lvl="0" indent="-457200">
              <a:buFont typeface="+mj-lt"/>
              <a:buAutoNum type="arabicPeriod"/>
            </a:pPr>
            <a:r>
              <a:rPr lang="en-US" sz="2000" dirty="0">
                <a:latin typeface="Segoe UI Semilight" panose="020B0402040204020203" pitchFamily="34" charset="0"/>
                <a:cs typeface="Segoe UI Semilight" panose="020B0402040204020203" pitchFamily="34" charset="0"/>
              </a:rPr>
              <a:t>The Microsoft team presents their proposed solution to the customer.</a:t>
            </a:r>
          </a:p>
          <a:p>
            <a:pPr marL="457200" lvl="0" indent="-457200">
              <a:buFont typeface="+mj-lt"/>
              <a:buAutoNum type="arabicPeriod"/>
            </a:pPr>
            <a:r>
              <a:rPr lang="en-US" sz="2000" dirty="0">
                <a:latin typeface="Segoe UI Semilight" panose="020B0402040204020203" pitchFamily="34" charset="0"/>
                <a:cs typeface="Segoe UI Semilight" panose="020B0402040204020203" pitchFamily="34" charset="0"/>
              </a:rPr>
              <a:t>The customer asks one of the objections from the list of objections in the case study.</a:t>
            </a:r>
          </a:p>
          <a:p>
            <a:pPr marL="457200" lvl="0" indent="-457200">
              <a:buFont typeface="+mj-lt"/>
              <a:buAutoNum type="arabicPeriod"/>
            </a:pPr>
            <a:r>
              <a:rPr lang="en-US" sz="2000" dirty="0">
                <a:latin typeface="Segoe UI Semilight" panose="020B0402040204020203" pitchFamily="34" charset="0"/>
                <a:cs typeface="Segoe UI Semilight" panose="020B0402040204020203" pitchFamily="34" charset="0"/>
              </a:rPr>
              <a:t>The Microsoft team responds to the objection.</a:t>
            </a:r>
          </a:p>
          <a:p>
            <a:pPr marL="457200" lvl="0" indent="-457200">
              <a:buFont typeface="+mj-lt"/>
              <a:buAutoNum type="arabicPeriod"/>
            </a:pPr>
            <a:r>
              <a:rPr lang="en-US" sz="2000" dirty="0">
                <a:latin typeface="Segoe UI Semilight" panose="020B0402040204020203" pitchFamily="34" charset="0"/>
                <a:cs typeface="Segoe UI Semilight" panose="020B0402040204020203" pitchFamily="34" charset="0"/>
              </a:rPr>
              <a:t>The customer team gives feedback to the Microsoft team.</a:t>
            </a:r>
            <a:endParaRPr lang="en-US" sz="2000" strike="sngStrike" dirty="0">
              <a:latin typeface="Segoe UI Semilight" panose="020B0402040204020203" pitchFamily="34" charset="0"/>
              <a:cs typeface="Segoe UI Semilight" panose="020B0402040204020203" pitchFamily="34" charset="0"/>
            </a:endParaRPr>
          </a:p>
          <a:p>
            <a:pPr>
              <a:lnSpc>
                <a:spcPct val="90000"/>
              </a:lnSpc>
              <a:spcAft>
                <a:spcPts val="600"/>
              </a:spcAft>
            </a:pPr>
            <a:endParaRPr lang="en-US" sz="2400"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7172619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Wrap-up</a:t>
            </a:r>
          </a:p>
        </p:txBody>
      </p:sp>
      <p:sp>
        <p:nvSpPr>
          <p:cNvPr id="9" name="TextBox 8">
            <a:extLst>
              <a:ext uri="{FF2B5EF4-FFF2-40B4-BE49-F238E27FC236}">
                <a16:creationId xmlns:a16="http://schemas.microsoft.com/office/drawing/2014/main" id="{0F86F9F9-39B5-4CE6-AF48-9ADAE40EA728}"/>
              </a:ext>
            </a:extLst>
          </p:cNvPr>
          <p:cNvSpPr txBox="1"/>
          <p:nvPr/>
        </p:nvSpPr>
        <p:spPr>
          <a:xfrm>
            <a:off x="269240" y="1784599"/>
            <a:ext cx="10392664" cy="3339376"/>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Identify the preferred solution for the case study. Identify solutions designed by other teams.</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a:p>
            <a:pPr>
              <a:lnSpc>
                <a:spcPct val="90000"/>
              </a:lnSpc>
              <a:spcAft>
                <a:spcPts val="600"/>
              </a:spcAft>
            </a:pPr>
            <a:endParaRPr lang="en-US" sz="2400"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42399983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target audience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7"/>
            <a:ext cx="11653523" cy="3029010"/>
          </a:xfrm>
        </p:spPr>
        <p:txBody>
          <a:bodyPr>
            <a:noAutofit/>
          </a:bodyPr>
          <a:lstStyle/>
          <a:p>
            <a:pPr lvl="1"/>
            <a:r>
              <a:rPr lang="en-US" sz="2800" dirty="0">
                <a:solidFill>
                  <a:schemeClr val="tx1"/>
                </a:solidFill>
                <a:latin typeface="Segoe UI Semilight" panose="020B0402040204020203" pitchFamily="34" charset="0"/>
                <a:cs typeface="Segoe UI Semilight" panose="020B0402040204020203" pitchFamily="34" charset="0"/>
              </a:rPr>
              <a:t>Mirand Lark, General Manager, Contoso Ltd </a:t>
            </a:r>
          </a:p>
          <a:p>
            <a:pPr lvl="1"/>
            <a:endParaRPr lang="en-US" sz="2800" dirty="0">
              <a:solidFill>
                <a:schemeClr val="tx1"/>
              </a:solidFill>
              <a:latin typeface="Segoe UI Semilight" panose="020B0402040204020203" pitchFamily="34" charset="0"/>
              <a:cs typeface="Segoe UI Semilight" panose="020B0402040204020203" pitchFamily="34" charset="0"/>
            </a:endParaRPr>
          </a:p>
          <a:p>
            <a:pPr lvl="1"/>
            <a:r>
              <a:rPr lang="en-US" sz="2800" dirty="0">
                <a:solidFill>
                  <a:schemeClr val="tx1"/>
                </a:solidFill>
                <a:latin typeface="Segoe UI Semilight" panose="020B0402040204020203" pitchFamily="34" charset="0"/>
                <a:cs typeface="Segoe UI Semilight" panose="020B0402040204020203" pitchFamily="34" charset="0"/>
              </a:rPr>
              <a:t>The primary audience is business decision makers and technology decision makers.</a:t>
            </a:r>
          </a:p>
          <a:p>
            <a:pPr lvl="1"/>
            <a:endParaRPr lang="en-US" sz="2800" dirty="0">
              <a:solidFill>
                <a:schemeClr val="tx1"/>
              </a:solidFill>
              <a:latin typeface="Segoe UI Semilight" panose="020B0402040204020203" pitchFamily="34" charset="0"/>
              <a:cs typeface="Segoe UI Semilight" panose="020B0402040204020203" pitchFamily="34" charset="0"/>
            </a:endParaRPr>
          </a:p>
          <a:p>
            <a:pPr lvl="1"/>
            <a:r>
              <a:rPr lang="en-US" sz="2800" dirty="0">
                <a:solidFill>
                  <a:schemeClr val="tx1"/>
                </a:solidFill>
                <a:latin typeface="Segoe UI Semilight" panose="020B0402040204020203" pitchFamily="34" charset="0"/>
                <a:cs typeface="Segoe UI Semilight" panose="020B0402040204020203" pitchFamily="34" charset="0"/>
              </a:rPr>
              <a:t>Usually we talk to the Infrastructure Managers who report into the CIOs, or to application sponsors (like a VP LOB, CMO) or to those that represent the Business Unit IT or developers that report into application sponsors.</a:t>
            </a:r>
            <a:endParaRPr lang="en-US" sz="2800" dirty="0">
              <a:solidFill>
                <a:schemeClr val="tx1"/>
              </a:solidFill>
            </a:endParaRPr>
          </a:p>
        </p:txBody>
      </p:sp>
      <p:pic>
        <p:nvPicPr>
          <p:cNvPr id="4" name="Graphic 3" descr="Preferred audience icon">
            <a:extLst>
              <a:ext uri="{FF2B5EF4-FFF2-40B4-BE49-F238E27FC236}">
                <a16:creationId xmlns:a16="http://schemas.microsoft.com/office/drawing/2014/main" id="{9C0CD5A0-63D4-43A1-8AF5-7C5BF483928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883309" y="4662750"/>
            <a:ext cx="2425382" cy="2425382"/>
          </a:xfrm>
          <a:prstGeom prst="rect">
            <a:avLst/>
          </a:prstGeom>
        </p:spPr>
      </p:pic>
    </p:spTree>
    <p:extLst>
      <p:ext uri="{BB962C8B-B14F-4D97-AF65-F5344CB8AC3E}">
        <p14:creationId xmlns:p14="http://schemas.microsoft.com/office/powerpoint/2010/main" val="5861551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3" name="Picture 2" descr="High level architecture diagram of the preferred solution.">
            <a:extLst>
              <a:ext uri="{FF2B5EF4-FFF2-40B4-BE49-F238E27FC236}">
                <a16:creationId xmlns:a16="http://schemas.microsoft.com/office/drawing/2014/main" id="{BE45F302-D673-4B0A-ABFA-59161CC37F93}"/>
              </a:ext>
            </a:extLst>
          </p:cNvPr>
          <p:cNvPicPr>
            <a:picLocks noChangeAspect="1"/>
          </p:cNvPicPr>
          <p:nvPr/>
        </p:nvPicPr>
        <p:blipFill>
          <a:blip r:embed="rId3"/>
          <a:stretch>
            <a:fillRect/>
          </a:stretch>
        </p:blipFill>
        <p:spPr>
          <a:xfrm>
            <a:off x="1198297" y="1028891"/>
            <a:ext cx="9912721" cy="5754528"/>
          </a:xfrm>
          <a:prstGeom prst="rect">
            <a:avLst/>
          </a:prstGeom>
        </p:spPr>
      </p:pic>
    </p:spTree>
    <p:extLst>
      <p:ext uri="{BB962C8B-B14F-4D97-AF65-F5344CB8AC3E}">
        <p14:creationId xmlns:p14="http://schemas.microsoft.com/office/powerpoint/2010/main" val="27268960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6379689" cy="5432182"/>
          </a:xfrm>
        </p:spPr>
        <p:txBody>
          <a:bodyPr>
            <a:normAutofit/>
          </a:bodyPr>
          <a:lstStyle/>
          <a:p>
            <a:pPr marL="0" indent="0">
              <a:buNone/>
            </a:pPr>
            <a:r>
              <a:rPr lang="en-US" sz="3600" dirty="0">
                <a:solidFill>
                  <a:schemeClr val="tx1"/>
                </a:solidFill>
                <a:latin typeface="+mj-lt"/>
              </a:rPr>
              <a:t>Mobile and Web Applications</a:t>
            </a:r>
            <a:br>
              <a:rPr lang="en-US" sz="3600" dirty="0">
                <a:solidFill>
                  <a:schemeClr val="tx1"/>
                </a:solidFill>
                <a:latin typeface="+mj-lt"/>
              </a:rPr>
            </a:br>
            <a:endParaRPr lang="en-US" sz="2000" dirty="0">
              <a:solidFill>
                <a:schemeClr val="tx1"/>
              </a:solidFill>
              <a:latin typeface="+mj-lt"/>
            </a:endParaRPr>
          </a:p>
          <a:p>
            <a:r>
              <a:rPr lang="en-US" sz="2600" dirty="0">
                <a:solidFill>
                  <a:schemeClr val="tx1"/>
                </a:solidFill>
                <a:latin typeface="Segoe UI Semilight" panose="020B0402040204020203" pitchFamily="34" charset="0"/>
                <a:cs typeface="Segoe UI Semilight" panose="020B0402040204020203" pitchFamily="34" charset="0"/>
              </a:rPr>
              <a:t>Build mobile with Xamarin</a:t>
            </a:r>
          </a:p>
          <a:p>
            <a:r>
              <a:rPr lang="en-US" sz="2600" dirty="0">
                <a:solidFill>
                  <a:schemeClr val="tx1"/>
                </a:solidFill>
                <a:latin typeface="Segoe UI Semilight" panose="020B0402040204020203" pitchFamily="34" charset="0"/>
                <a:cs typeface="Segoe UI Semilight" panose="020B0402040204020203" pitchFamily="34" charset="0"/>
              </a:rPr>
              <a:t>Use an API App for the back-end</a:t>
            </a:r>
          </a:p>
          <a:p>
            <a:r>
              <a:rPr lang="en-US" sz="2600" dirty="0">
                <a:solidFill>
                  <a:schemeClr val="tx1"/>
                </a:solidFill>
                <a:latin typeface="Segoe UI Semilight" panose="020B0402040204020203" pitchFamily="34" charset="0"/>
                <a:cs typeface="Segoe UI Semilight" panose="020B0402040204020203" pitchFamily="34" charset="0"/>
              </a:rPr>
              <a:t>Host web site with a Web App</a:t>
            </a:r>
          </a:p>
          <a:p>
            <a:r>
              <a:rPr lang="en-US" sz="2600" dirty="0">
                <a:solidFill>
                  <a:schemeClr val="tx1"/>
                </a:solidFill>
                <a:latin typeface="Segoe UI Semilight" panose="020B0402040204020203" pitchFamily="34" charset="0"/>
                <a:cs typeface="Segoe UI Semilight" panose="020B0402040204020203" pitchFamily="34" charset="0"/>
              </a:rPr>
              <a:t>Use Azure Functions Proxies</a:t>
            </a:r>
          </a:p>
          <a:p>
            <a:pPr marL="0" indent="0">
              <a:spcAft>
                <a:spcPts val="882"/>
              </a:spcAft>
              <a:buNone/>
            </a:pPr>
            <a:endParaRPr lang="en-US" sz="1800" dirty="0">
              <a:solidFill>
                <a:schemeClr val="tx1"/>
              </a:solidFill>
            </a:endParaRPr>
          </a:p>
        </p:txBody>
      </p:sp>
      <p:pic>
        <p:nvPicPr>
          <p:cNvPr id="9" name="Picture 8" descr="Xamarin logo">
            <a:extLst>
              <a:ext uri="{FF2B5EF4-FFF2-40B4-BE49-F238E27FC236}">
                <a16:creationId xmlns:a16="http://schemas.microsoft.com/office/drawing/2014/main" id="{478DE890-B711-460F-AFC1-5239F05E5C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7691" y="4897915"/>
            <a:ext cx="1990744" cy="1782312"/>
          </a:xfrm>
          <a:prstGeom prst="rect">
            <a:avLst/>
          </a:prstGeom>
        </p:spPr>
      </p:pic>
      <p:pic>
        <p:nvPicPr>
          <p:cNvPr id="7" name="Picture 6" descr="API app logo">
            <a:extLst>
              <a:ext uri="{FF2B5EF4-FFF2-40B4-BE49-F238E27FC236}">
                <a16:creationId xmlns:a16="http://schemas.microsoft.com/office/drawing/2014/main" id="{86E92380-47EA-433A-B5A3-34E72F2C4236}"/>
              </a:ext>
            </a:extLst>
          </p:cNvPr>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3387373" y="5126077"/>
            <a:ext cx="1325989" cy="1325989"/>
          </a:xfrm>
          <a:prstGeom prst="rect">
            <a:avLst/>
          </a:prstGeom>
        </p:spPr>
      </p:pic>
      <p:pic>
        <p:nvPicPr>
          <p:cNvPr id="5" name="Picture 4" descr="Web App logo">
            <a:extLst>
              <a:ext uri="{FF2B5EF4-FFF2-40B4-BE49-F238E27FC236}">
                <a16:creationId xmlns:a16="http://schemas.microsoft.com/office/drawing/2014/main" id="{46D44F2C-8E3B-403A-8D1D-D06731584748}"/>
              </a:ext>
            </a:extLst>
          </p:cNvPr>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5795412" y="5126077"/>
            <a:ext cx="1325989" cy="1325989"/>
          </a:xfrm>
          <a:prstGeom prst="rect">
            <a:avLst/>
          </a:prstGeom>
        </p:spPr>
      </p:pic>
      <p:pic>
        <p:nvPicPr>
          <p:cNvPr id="6" name="Picture 5" descr="Mobile device running the PolicyConnect mobile app" title="Mobile device">
            <a:extLst>
              <a:ext uri="{FF2B5EF4-FFF2-40B4-BE49-F238E27FC236}">
                <a16:creationId xmlns:a16="http://schemas.microsoft.com/office/drawing/2014/main" id="{67A62A82-E761-4BD6-B1A0-4368761DCBE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59513" y="589540"/>
            <a:ext cx="3310423" cy="5908476"/>
          </a:xfrm>
          <a:prstGeom prst="rect">
            <a:avLst/>
          </a:prstGeom>
        </p:spPr>
      </p:pic>
    </p:spTree>
    <p:extLst>
      <p:ext uri="{BB962C8B-B14F-4D97-AF65-F5344CB8AC3E}">
        <p14:creationId xmlns:p14="http://schemas.microsoft.com/office/powerpoint/2010/main" val="23714389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9541032" cy="2459233"/>
          </a:xfrm>
        </p:spPr>
        <p:txBody>
          <a:bodyPr>
            <a:normAutofit/>
          </a:bodyPr>
          <a:lstStyle/>
          <a:p>
            <a:pPr marL="0" indent="0">
              <a:buNone/>
            </a:pPr>
            <a:r>
              <a:rPr lang="en-US" sz="3600" dirty="0">
                <a:solidFill>
                  <a:schemeClr val="tx1"/>
                </a:solidFill>
                <a:latin typeface="+mj-lt"/>
              </a:rPr>
              <a:t>Mobile and Web Applications</a:t>
            </a:r>
            <a:br>
              <a:rPr lang="en-US" sz="3600" dirty="0">
                <a:solidFill>
                  <a:schemeClr val="tx1"/>
                </a:solidFill>
                <a:latin typeface="+mj-lt"/>
              </a:rPr>
            </a:br>
            <a:endParaRPr lang="en-US" sz="2000" dirty="0">
              <a:solidFill>
                <a:schemeClr val="tx1"/>
              </a:solidFill>
              <a:cs typeface="Segoe UI Semilight" panose="020B0402040204020203" pitchFamily="34" charset="0"/>
            </a:endParaRPr>
          </a:p>
          <a:p>
            <a:r>
              <a:rPr lang="en-US" sz="2800" dirty="0">
                <a:solidFill>
                  <a:schemeClr val="tx1"/>
                </a:solidFill>
                <a:latin typeface="Segoe UI Semilight" panose="020B0402040204020203" pitchFamily="34" charset="0"/>
                <a:cs typeface="Segoe UI Semilight" panose="020B0402040204020203" pitchFamily="34" charset="0"/>
              </a:rPr>
              <a:t>Use Key Vault to store sensitive application secrets like database connection strings.</a:t>
            </a:r>
            <a:endParaRPr lang="en-US" sz="2800" dirty="0">
              <a:solidFill>
                <a:schemeClr val="tx1"/>
              </a:solidFill>
            </a:endParaRPr>
          </a:p>
        </p:txBody>
      </p:sp>
      <p:pic>
        <p:nvPicPr>
          <p:cNvPr id="7" name="Picture 6" descr="Key Vault with secrets">
            <a:extLst>
              <a:ext uri="{FF2B5EF4-FFF2-40B4-BE49-F238E27FC236}">
                <a16:creationId xmlns:a16="http://schemas.microsoft.com/office/drawing/2014/main" id="{AC363439-94E4-4C4A-B75F-D28ED4AFEFE8}"/>
              </a:ext>
            </a:extLst>
          </p:cNvPr>
          <p:cNvPicPr>
            <a:picLocks noChangeAspect="1"/>
          </p:cNvPicPr>
          <p:nvPr/>
        </p:nvPicPr>
        <p:blipFill>
          <a:blip r:embed="rId3"/>
          <a:stretch>
            <a:fillRect/>
          </a:stretch>
        </p:blipFill>
        <p:spPr>
          <a:xfrm>
            <a:off x="1190864" y="3177225"/>
            <a:ext cx="9810272" cy="3197003"/>
          </a:xfrm>
          <a:prstGeom prst="rect">
            <a:avLst/>
          </a:prstGeom>
        </p:spPr>
      </p:pic>
    </p:spTree>
    <p:extLst>
      <p:ext uri="{BB962C8B-B14F-4D97-AF65-F5344CB8AC3E}">
        <p14:creationId xmlns:p14="http://schemas.microsoft.com/office/powerpoint/2010/main" val="23180117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9541032" cy="2459233"/>
          </a:xfrm>
        </p:spPr>
        <p:txBody>
          <a:bodyPr>
            <a:normAutofit/>
          </a:bodyPr>
          <a:lstStyle/>
          <a:p>
            <a:pPr marL="0" indent="0">
              <a:buNone/>
            </a:pPr>
            <a:r>
              <a:rPr lang="en-US" sz="3600" dirty="0">
                <a:solidFill>
                  <a:schemeClr val="tx1"/>
                </a:solidFill>
                <a:latin typeface="+mj-lt"/>
              </a:rPr>
              <a:t>API Management</a:t>
            </a:r>
            <a:br>
              <a:rPr lang="en-US" sz="3600" dirty="0">
                <a:solidFill>
                  <a:schemeClr val="tx1"/>
                </a:solidFill>
                <a:latin typeface="+mj-lt"/>
              </a:rPr>
            </a:br>
            <a:endParaRPr lang="en-US" sz="2000" dirty="0">
              <a:solidFill>
                <a:schemeClr val="tx1"/>
              </a:solidFill>
              <a:cs typeface="Segoe UI Semilight" panose="020B0402040204020203" pitchFamily="34" charset="0"/>
            </a:endParaRPr>
          </a:p>
          <a:p>
            <a:r>
              <a:rPr lang="en-US" sz="2800" dirty="0">
                <a:solidFill>
                  <a:schemeClr val="tx1"/>
                </a:solidFill>
                <a:latin typeface="Segoe UI Semilight" panose="020B0402040204020203" pitchFamily="34" charset="0"/>
                <a:cs typeface="Segoe UI Semilight" panose="020B0402040204020203" pitchFamily="34" charset="0"/>
              </a:rPr>
              <a:t>Contoso should use Azure API Management now to put together a proof of concept solution.</a:t>
            </a:r>
            <a:endParaRPr lang="en-US" sz="2800" dirty="0">
              <a:solidFill>
                <a:schemeClr val="tx1"/>
              </a:solidFill>
            </a:endParaRPr>
          </a:p>
        </p:txBody>
      </p:sp>
      <p:pic>
        <p:nvPicPr>
          <p:cNvPr id="8" name="Picture 7" descr="Azure API Management Icon">
            <a:extLst>
              <a:ext uri="{FF2B5EF4-FFF2-40B4-BE49-F238E27FC236}">
                <a16:creationId xmlns:a16="http://schemas.microsoft.com/office/drawing/2014/main" id="{B2DB38DD-87CB-404E-8FB5-C854DA86AD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6171" y="3209769"/>
            <a:ext cx="5279283" cy="2771624"/>
          </a:xfrm>
          <a:prstGeom prst="rect">
            <a:avLst/>
          </a:prstGeom>
        </p:spPr>
      </p:pic>
      <p:sp>
        <p:nvSpPr>
          <p:cNvPr id="9" name="Rectangle 8">
            <a:extLst>
              <a:ext uri="{FF2B5EF4-FFF2-40B4-BE49-F238E27FC236}">
                <a16:creationId xmlns:a16="http://schemas.microsoft.com/office/drawing/2014/main" id="{065DE207-C609-474C-B070-5205F304413C}"/>
              </a:ext>
            </a:extLst>
          </p:cNvPr>
          <p:cNvSpPr/>
          <p:nvPr/>
        </p:nvSpPr>
        <p:spPr>
          <a:xfrm>
            <a:off x="929959" y="6027727"/>
            <a:ext cx="3325719" cy="461665"/>
          </a:xfrm>
          <a:prstGeom prst="rect">
            <a:avLst/>
          </a:prstGeom>
        </p:spPr>
        <p:txBody>
          <a:bodyPr wrap="none">
            <a:spAutoFit/>
          </a:bodyPr>
          <a:lstStyle/>
          <a:p>
            <a:r>
              <a:rPr lang="en-US" sz="2400" dirty="0">
                <a:latin typeface="Segoe UI Semilight" panose="020B0402040204020203" pitchFamily="34" charset="0"/>
                <a:cs typeface="Segoe UI Semilight" panose="020B0402040204020203" pitchFamily="34" charset="0"/>
              </a:rPr>
              <a:t>Azure API Management</a:t>
            </a:r>
            <a:endParaRPr lang="en-US" sz="2400" dirty="0"/>
          </a:p>
        </p:txBody>
      </p:sp>
      <p:pic>
        <p:nvPicPr>
          <p:cNvPr id="5" name="Picture 4" descr="API Management overview diagram&#10;&#10;Depicts developers, API managers and API consumers using API Management features to publish, mediate, and consume APIs">
            <a:extLst>
              <a:ext uri="{FF2B5EF4-FFF2-40B4-BE49-F238E27FC236}">
                <a16:creationId xmlns:a16="http://schemas.microsoft.com/office/drawing/2014/main" id="{CA5E667B-6201-4FBF-B306-202A12FA53C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07922" y="3036434"/>
            <a:ext cx="6426739" cy="3556936"/>
          </a:xfrm>
          <a:prstGeom prst="rect">
            <a:avLst/>
          </a:prstGeom>
        </p:spPr>
      </p:pic>
    </p:spTree>
    <p:extLst>
      <p:ext uri="{BB962C8B-B14F-4D97-AF65-F5344CB8AC3E}">
        <p14:creationId xmlns:p14="http://schemas.microsoft.com/office/powerpoint/2010/main" val="14139706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24396" y="1189177"/>
            <a:ext cx="11655840" cy="3768801"/>
          </a:xfrm>
        </p:spPr>
        <p:txBody>
          <a:bodyPr>
            <a:normAutofit/>
          </a:bodyPr>
          <a:lstStyle/>
          <a:p>
            <a:pPr marL="0" indent="0">
              <a:buNone/>
            </a:pPr>
            <a:r>
              <a:rPr lang="en-US" sz="3600" dirty="0">
                <a:solidFill>
                  <a:schemeClr val="tx1"/>
                </a:solidFill>
                <a:latin typeface="+mj-lt"/>
              </a:rPr>
              <a:t>Data Management</a:t>
            </a:r>
            <a:br>
              <a:rPr lang="en-US" sz="3600" dirty="0">
                <a:solidFill>
                  <a:schemeClr val="tx1"/>
                </a:solidFill>
                <a:latin typeface="+mj-lt"/>
              </a:rPr>
            </a:br>
            <a:endParaRPr lang="en-US" sz="2000" dirty="0">
              <a:solidFill>
                <a:schemeClr val="tx1"/>
              </a:solidFill>
              <a:latin typeface="+mj-lt"/>
            </a:endParaRPr>
          </a:p>
          <a:p>
            <a:r>
              <a:rPr lang="en-US" sz="2800" dirty="0">
                <a:solidFill>
                  <a:schemeClr val="tx1"/>
                </a:solidFill>
                <a:latin typeface="Segoe UI Semilight" panose="020B0402040204020203" pitchFamily="34" charset="0"/>
                <a:cs typeface="Segoe UI Semilight" panose="020B0402040204020203" pitchFamily="34" charset="0"/>
              </a:rPr>
              <a:t>Migrate database to Azure SQL using Database Migration Service</a:t>
            </a:r>
            <a:br>
              <a:rPr lang="en-US" sz="2400" dirty="0">
                <a:solidFill>
                  <a:schemeClr val="tx1"/>
                </a:solidFill>
                <a:latin typeface="Segoe UI Semilight" panose="020B0402040204020203" pitchFamily="34" charset="0"/>
                <a:cs typeface="Segoe UI Semilight" panose="020B0402040204020203" pitchFamily="34" charset="0"/>
              </a:rPr>
            </a:br>
            <a:endParaRPr lang="en-US" sz="2400" dirty="0">
              <a:solidFill>
                <a:schemeClr val="tx1"/>
              </a:solidFill>
            </a:endParaRPr>
          </a:p>
        </p:txBody>
      </p:sp>
      <p:pic>
        <p:nvPicPr>
          <p:cNvPr id="7" name="Picture 6" descr="Image showing SQL database upgrade and migration tools, including Database Experimentation Assistant, Database Migration Assistant, Azure Database Migration Service, and SQL Server Migration Assistant.">
            <a:extLst>
              <a:ext uri="{FF2B5EF4-FFF2-40B4-BE49-F238E27FC236}">
                <a16:creationId xmlns:a16="http://schemas.microsoft.com/office/drawing/2014/main" id="{D7DB0767-4B5D-44D3-95DD-A311DC803E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0843" y="2761134"/>
            <a:ext cx="9590314" cy="3807355"/>
          </a:xfrm>
          <a:prstGeom prst="rect">
            <a:avLst/>
          </a:prstGeom>
        </p:spPr>
      </p:pic>
    </p:spTree>
    <p:extLst>
      <p:ext uri="{BB962C8B-B14F-4D97-AF65-F5344CB8AC3E}">
        <p14:creationId xmlns:p14="http://schemas.microsoft.com/office/powerpoint/2010/main" val="36251972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Abstract and learning objectives</a:t>
            </a:r>
          </a:p>
        </p:txBody>
      </p:sp>
      <p:sp>
        <p:nvSpPr>
          <p:cNvPr id="9" name="TextBox 8">
            <a:extLst>
              <a:ext uri="{FF2B5EF4-FFF2-40B4-BE49-F238E27FC236}">
                <a16:creationId xmlns:a16="http://schemas.microsoft.com/office/drawing/2014/main" id="{0F86F9F9-39B5-4CE6-AF48-9ADAE40EA728}"/>
              </a:ext>
            </a:extLst>
          </p:cNvPr>
          <p:cNvSpPr txBox="1"/>
          <p:nvPr/>
        </p:nvSpPr>
        <p:spPr>
          <a:xfrm>
            <a:off x="269240" y="1105582"/>
            <a:ext cx="8221617" cy="5035225"/>
          </a:xfrm>
          <a:prstGeom prst="rect">
            <a:avLst/>
          </a:prstGeom>
          <a:noFill/>
        </p:spPr>
        <p:txBody>
          <a:bodyPr wrap="square" lIns="182880" tIns="146304" rIns="182880" bIns="146304" rtlCol="0">
            <a:spAutoFit/>
          </a:bodyPr>
          <a:lstStyle/>
          <a:p>
            <a:r>
              <a:rPr lang="en-US" sz="2800" dirty="0"/>
              <a:t>In this whiteboard design session, you will work with a group to design a solution for modernizing legacy on-premises applications and infrastructure by leveraging cloud services, while adding a mix of web and mobile services, all secured using Azure Active Directory.</a:t>
            </a:r>
          </a:p>
          <a:p>
            <a:endParaRPr lang="en-US" sz="2800" dirty="0"/>
          </a:p>
          <a:p>
            <a:r>
              <a:rPr lang="en-US" sz="2800" dirty="0"/>
              <a:t>At the end of this whiteboard design session, you will be better able to design a modernization plan for organizations looking to move services from on-premises to the cloud.</a:t>
            </a:r>
          </a:p>
        </p:txBody>
      </p:sp>
      <p:pic>
        <p:nvPicPr>
          <p:cNvPr id="4" name="Graphic 3" descr="Abstract and learning objectives" title="Abstract and learning objectives">
            <a:extLst>
              <a:ext uri="{FF2B5EF4-FFF2-40B4-BE49-F238E27FC236}">
                <a16:creationId xmlns:a16="http://schemas.microsoft.com/office/drawing/2014/main" id="{3F395124-304B-4B60-9718-FE85F843EFC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224838" y="431177"/>
            <a:ext cx="3626358" cy="3626358"/>
          </a:xfrm>
          <a:prstGeom prst="rect">
            <a:avLst/>
          </a:prstGeom>
        </p:spPr>
      </p:pic>
    </p:spTree>
    <p:extLst>
      <p:ext uri="{BB962C8B-B14F-4D97-AF65-F5344CB8AC3E}">
        <p14:creationId xmlns:p14="http://schemas.microsoft.com/office/powerpoint/2010/main" val="41245082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Redis cache-aside pattern" title="Redis Cache-aside pattern"/>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9196408" cy="1976761"/>
          </a:xfrm>
        </p:spPr>
        <p:txBody>
          <a:bodyPr>
            <a:normAutofit/>
          </a:bodyPr>
          <a:lstStyle/>
          <a:p>
            <a:pPr marL="0" indent="0">
              <a:buNone/>
            </a:pPr>
            <a:r>
              <a:rPr lang="en-US" sz="3600" dirty="0">
                <a:solidFill>
                  <a:schemeClr val="tx1"/>
                </a:solidFill>
                <a:latin typeface="+mj-lt"/>
              </a:rPr>
              <a:t>Data management</a:t>
            </a:r>
            <a:br>
              <a:rPr lang="en-US" sz="3600" dirty="0">
                <a:solidFill>
                  <a:schemeClr val="tx1"/>
                </a:solidFill>
                <a:latin typeface="+mj-lt"/>
              </a:rPr>
            </a:br>
            <a:endParaRPr lang="en-US" sz="2000" dirty="0">
              <a:solidFill>
                <a:schemeClr val="tx1"/>
              </a:solidFill>
              <a:latin typeface="+mj-lt"/>
            </a:endParaRPr>
          </a:p>
          <a:p>
            <a:r>
              <a:rPr lang="en-US" sz="2800" dirty="0">
                <a:solidFill>
                  <a:schemeClr val="tx1"/>
                </a:solidFill>
                <a:latin typeface="Segoe UI Semilight" panose="020B0402040204020203" pitchFamily="34" charset="0"/>
                <a:cs typeface="Segoe UI Semilight" panose="020B0402040204020203" pitchFamily="34" charset="0"/>
              </a:rPr>
              <a:t>Use Azure Redis Cache to reduce load on database and implement scoreboards.</a:t>
            </a:r>
          </a:p>
          <a:p>
            <a:pPr marL="0" indent="0">
              <a:spcAft>
                <a:spcPts val="882"/>
              </a:spcAft>
              <a:buNone/>
            </a:pPr>
            <a:endParaRPr lang="en-US" sz="1800" dirty="0">
              <a:solidFill>
                <a:schemeClr val="tx1"/>
              </a:solidFill>
            </a:endParaRPr>
          </a:p>
        </p:txBody>
      </p:sp>
      <p:pic>
        <p:nvPicPr>
          <p:cNvPr id="5" name="Picture 4" descr="Redis cache-aside pattern">
            <a:extLst>
              <a:ext uri="{FF2B5EF4-FFF2-40B4-BE49-F238E27FC236}">
                <a16:creationId xmlns:a16="http://schemas.microsoft.com/office/drawing/2014/main" id="{451D5F83-79C1-4857-80E2-2B31A276FE7E}"/>
              </a:ext>
            </a:extLst>
          </p:cNvPr>
          <p:cNvPicPr>
            <a:picLocks noChangeAspect="1"/>
          </p:cNvPicPr>
          <p:nvPr/>
        </p:nvPicPr>
        <p:blipFill>
          <a:blip r:embed="rId3"/>
          <a:stretch>
            <a:fillRect/>
          </a:stretch>
        </p:blipFill>
        <p:spPr>
          <a:xfrm>
            <a:off x="565391" y="3325786"/>
            <a:ext cx="7431422" cy="3016020"/>
          </a:xfrm>
          <a:prstGeom prst="rect">
            <a:avLst/>
          </a:prstGeom>
        </p:spPr>
      </p:pic>
      <p:graphicFrame>
        <p:nvGraphicFramePr>
          <p:cNvPr id="20" name="Table 19" descr="Screenshot of Redis HyperLogLog" title="Redis HyperLogLog">
            <a:extLst>
              <a:ext uri="{FF2B5EF4-FFF2-40B4-BE49-F238E27FC236}">
                <a16:creationId xmlns:a16="http://schemas.microsoft.com/office/drawing/2014/main" id="{CCE229EA-0E62-4C09-B8F1-B999ED9947D4}"/>
              </a:ext>
            </a:extLst>
          </p:cNvPr>
          <p:cNvGraphicFramePr>
            <a:graphicFrameLocks noGrp="1"/>
          </p:cNvGraphicFramePr>
          <p:nvPr>
            <p:extLst>
              <p:ext uri="{D42A27DB-BD31-4B8C-83A1-F6EECF244321}">
                <p14:modId xmlns:p14="http://schemas.microsoft.com/office/powerpoint/2010/main" val="1387693195"/>
              </p:ext>
            </p:extLst>
          </p:nvPr>
        </p:nvGraphicFramePr>
        <p:xfrm>
          <a:off x="8414211" y="3325786"/>
          <a:ext cx="3212398" cy="2275840"/>
        </p:xfrm>
        <a:graphic>
          <a:graphicData uri="http://schemas.openxmlformats.org/drawingml/2006/table">
            <a:tbl>
              <a:tblPr firstRow="1" bandRow="1">
                <a:tableStyleId>{5C22544A-7EE6-4342-B048-85BDC9FD1C3A}</a:tableStyleId>
              </a:tblPr>
              <a:tblGrid>
                <a:gridCol w="1606199">
                  <a:extLst>
                    <a:ext uri="{9D8B030D-6E8A-4147-A177-3AD203B41FA5}">
                      <a16:colId xmlns:a16="http://schemas.microsoft.com/office/drawing/2014/main" val="1768107674"/>
                    </a:ext>
                  </a:extLst>
                </a:gridCol>
                <a:gridCol w="1606199">
                  <a:extLst>
                    <a:ext uri="{9D8B030D-6E8A-4147-A177-3AD203B41FA5}">
                      <a16:colId xmlns:a16="http://schemas.microsoft.com/office/drawing/2014/main" val="895652764"/>
                    </a:ext>
                  </a:extLst>
                </a:gridCol>
              </a:tblGrid>
              <a:tr h="370840">
                <a:tc gridSpan="2">
                  <a:txBody>
                    <a:bodyPr/>
                    <a:lstStyle/>
                    <a:p>
                      <a:r>
                        <a:rPr lang="en-US" sz="2000" dirty="0"/>
                        <a:t>Redis HyperLogLog</a:t>
                      </a:r>
                    </a:p>
                  </a:txBody>
                  <a:tcPr/>
                </a:tc>
                <a:tc hMerge="1">
                  <a:txBody>
                    <a:bodyPr/>
                    <a:lstStyle/>
                    <a:p>
                      <a:endParaRPr lang="en-US"/>
                    </a:p>
                  </a:txBody>
                  <a:tcPr/>
                </a:tc>
                <a:extLst>
                  <a:ext uri="{0D108BD9-81ED-4DB2-BD59-A6C34878D82A}">
                    <a16:rowId xmlns:a16="http://schemas.microsoft.com/office/drawing/2014/main" val="1506803444"/>
                  </a:ext>
                </a:extLst>
              </a:tr>
              <a:tr h="370840">
                <a:tc>
                  <a:txBody>
                    <a:bodyPr/>
                    <a:lstStyle/>
                    <a:p>
                      <a:r>
                        <a:rPr lang="en-US" sz="2000" b="1" dirty="0"/>
                        <a:t>username</a:t>
                      </a:r>
                    </a:p>
                  </a:txBody>
                  <a:tcPr/>
                </a:tc>
                <a:tc>
                  <a:txBody>
                    <a:bodyPr/>
                    <a:lstStyle/>
                    <a:p>
                      <a:r>
                        <a:rPr lang="en-US" sz="2000" b="1" dirty="0"/>
                        <a:t>count</a:t>
                      </a:r>
                    </a:p>
                  </a:txBody>
                  <a:tcPr/>
                </a:tc>
                <a:extLst>
                  <a:ext uri="{0D108BD9-81ED-4DB2-BD59-A6C34878D82A}">
                    <a16:rowId xmlns:a16="http://schemas.microsoft.com/office/drawing/2014/main" val="4268388891"/>
                  </a:ext>
                </a:extLst>
              </a:tr>
              <a:tr h="370840">
                <a:tc>
                  <a:txBody>
                    <a:bodyPr/>
                    <a:lstStyle/>
                    <a:p>
                      <a:r>
                        <a:rPr lang="en-US" dirty="0"/>
                        <a:t>custserv89</a:t>
                      </a:r>
                    </a:p>
                  </a:txBody>
                  <a:tcPr/>
                </a:tc>
                <a:tc>
                  <a:txBody>
                    <a:bodyPr/>
                    <a:lstStyle/>
                    <a:p>
                      <a:r>
                        <a:rPr lang="en-US" dirty="0"/>
                        <a:t>9834793</a:t>
                      </a:r>
                    </a:p>
                  </a:txBody>
                  <a:tcPr/>
                </a:tc>
                <a:extLst>
                  <a:ext uri="{0D108BD9-81ED-4DB2-BD59-A6C34878D82A}">
                    <a16:rowId xmlns:a16="http://schemas.microsoft.com/office/drawing/2014/main" val="254531751"/>
                  </a:ext>
                </a:extLst>
              </a:tr>
              <a:tr h="370840">
                <a:tc>
                  <a:txBody>
                    <a:bodyPr/>
                    <a:lstStyle/>
                    <a:p>
                      <a:r>
                        <a:rPr lang="en-US" dirty="0"/>
                        <a:t>alrickman</a:t>
                      </a:r>
                    </a:p>
                  </a:txBody>
                  <a:tcPr/>
                </a:tc>
                <a:tc>
                  <a:txBody>
                    <a:bodyPr/>
                    <a:lstStyle/>
                    <a:p>
                      <a:r>
                        <a:rPr lang="en-US" dirty="0"/>
                        <a:t>9453452</a:t>
                      </a:r>
                    </a:p>
                  </a:txBody>
                  <a:tcPr/>
                </a:tc>
                <a:extLst>
                  <a:ext uri="{0D108BD9-81ED-4DB2-BD59-A6C34878D82A}">
                    <a16:rowId xmlns:a16="http://schemas.microsoft.com/office/drawing/2014/main" val="3353271366"/>
                  </a:ext>
                </a:extLst>
              </a:tr>
              <a:tr h="370840">
                <a:tc>
                  <a:txBody>
                    <a:bodyPr/>
                    <a:lstStyle/>
                    <a:p>
                      <a:r>
                        <a:rPr lang="en-US" dirty="0"/>
                        <a:t>sandrabrown</a:t>
                      </a:r>
                    </a:p>
                  </a:txBody>
                  <a:tcPr/>
                </a:tc>
                <a:tc>
                  <a:txBody>
                    <a:bodyPr/>
                    <a:lstStyle/>
                    <a:p>
                      <a:r>
                        <a:rPr lang="en-US" dirty="0"/>
                        <a:t>8350927</a:t>
                      </a:r>
                    </a:p>
                  </a:txBody>
                  <a:tcPr/>
                </a:tc>
                <a:extLst>
                  <a:ext uri="{0D108BD9-81ED-4DB2-BD59-A6C34878D82A}">
                    <a16:rowId xmlns:a16="http://schemas.microsoft.com/office/drawing/2014/main" val="2145997131"/>
                  </a:ext>
                </a:extLst>
              </a:tr>
              <a:tr h="370840">
                <a:tc>
                  <a:txBody>
                    <a:bodyPr/>
                    <a:lstStyle/>
                    <a:p>
                      <a:r>
                        <a:rPr lang="en-US" dirty="0"/>
                        <a:t>vishwashn</a:t>
                      </a:r>
                    </a:p>
                  </a:txBody>
                  <a:tcPr/>
                </a:tc>
                <a:tc>
                  <a:txBody>
                    <a:bodyPr/>
                    <a:lstStyle/>
                    <a:p>
                      <a:r>
                        <a:rPr lang="en-US" dirty="0"/>
                        <a:t>8277314</a:t>
                      </a:r>
                    </a:p>
                  </a:txBody>
                  <a:tcPr/>
                </a:tc>
                <a:extLst>
                  <a:ext uri="{0D108BD9-81ED-4DB2-BD59-A6C34878D82A}">
                    <a16:rowId xmlns:a16="http://schemas.microsoft.com/office/drawing/2014/main" val="1465998208"/>
                  </a:ext>
                </a:extLst>
              </a:tr>
            </a:tbl>
          </a:graphicData>
        </a:graphic>
      </p:graphicFrame>
      <p:sp>
        <p:nvSpPr>
          <p:cNvPr id="23" name="TextBox 22">
            <a:extLst>
              <a:ext uri="{FF2B5EF4-FFF2-40B4-BE49-F238E27FC236}">
                <a16:creationId xmlns:a16="http://schemas.microsoft.com/office/drawing/2014/main" id="{32C83C68-D11E-4192-8BE3-E608C4E23356}"/>
              </a:ext>
            </a:extLst>
          </p:cNvPr>
          <p:cNvSpPr txBox="1"/>
          <p:nvPr/>
        </p:nvSpPr>
        <p:spPr>
          <a:xfrm>
            <a:off x="8544526" y="5513462"/>
            <a:ext cx="2951770" cy="1071062"/>
          </a:xfrm>
          <a:prstGeom prst="rect">
            <a:avLst/>
          </a:prstGeom>
          <a:noFill/>
        </p:spPr>
        <p:txBody>
          <a:bodyPr wrap="none" lIns="182880" tIns="146304" rIns="182880" bIns="146304" rtlCol="0">
            <a:spAutoFit/>
          </a:bodyPr>
          <a:lstStyle/>
          <a:p>
            <a:pPr algn="ctr">
              <a:lnSpc>
                <a:spcPct val="90000"/>
              </a:lnSpc>
              <a:spcAft>
                <a:spcPts val="600"/>
              </a:spcAft>
            </a:pPr>
            <a:r>
              <a:rPr lang="en-US" sz="3200" b="1" dirty="0">
                <a:gradFill>
                  <a:gsLst>
                    <a:gs pos="2917">
                      <a:schemeClr val="tx1"/>
                    </a:gs>
                    <a:gs pos="30000">
                      <a:schemeClr val="tx1"/>
                    </a:gs>
                  </a:gsLst>
                  <a:lin ang="5400000" scaled="0"/>
                </a:gradFill>
              </a:rPr>
              <a:t>Scoreboard</a:t>
            </a:r>
            <a:br>
              <a:rPr lang="en-US" sz="2400" dirty="0">
                <a:gradFill>
                  <a:gsLst>
                    <a:gs pos="2917">
                      <a:schemeClr val="tx1"/>
                    </a:gs>
                    <a:gs pos="30000">
                      <a:schemeClr val="tx1"/>
                    </a:gs>
                  </a:gsLst>
                  <a:lin ang="5400000" scaled="0"/>
                </a:gradFill>
              </a:rPr>
            </a:br>
            <a:r>
              <a:rPr lang="en-US" sz="2400" dirty="0">
                <a:gradFill>
                  <a:gsLst>
                    <a:gs pos="2917">
                      <a:schemeClr val="tx1"/>
                    </a:gs>
                    <a:gs pos="30000">
                      <a:schemeClr val="tx1"/>
                    </a:gs>
                  </a:gsLst>
                  <a:lin ang="5400000" scaled="0"/>
                </a:gradFill>
              </a:rPr>
              <a:t>using HyperLogLog</a:t>
            </a:r>
          </a:p>
        </p:txBody>
      </p:sp>
    </p:spTree>
    <p:extLst>
      <p:ext uri="{BB962C8B-B14F-4D97-AF65-F5344CB8AC3E}">
        <p14:creationId xmlns:p14="http://schemas.microsoft.com/office/powerpoint/2010/main" val="10988763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7"/>
            <a:ext cx="7069711" cy="2362739"/>
          </a:xfrm>
        </p:spPr>
        <p:txBody>
          <a:bodyPr>
            <a:normAutofit/>
          </a:bodyPr>
          <a:lstStyle/>
          <a:p>
            <a:pPr marL="0" indent="0">
              <a:buNone/>
            </a:pPr>
            <a:r>
              <a:rPr lang="en-US" sz="3600" dirty="0">
                <a:solidFill>
                  <a:schemeClr val="tx1"/>
                </a:solidFill>
                <a:latin typeface="+mj-lt"/>
              </a:rPr>
              <a:t>Search</a:t>
            </a:r>
          </a:p>
          <a:p>
            <a:pPr marL="0" indent="0">
              <a:buNone/>
            </a:pPr>
            <a:endParaRPr lang="en-US" sz="2000" dirty="0">
              <a:solidFill>
                <a:schemeClr val="tx1"/>
              </a:solidFill>
              <a:latin typeface="+mj-lt"/>
            </a:endParaRPr>
          </a:p>
          <a:p>
            <a:r>
              <a:rPr lang="en-US" sz="2800" dirty="0">
                <a:solidFill>
                  <a:schemeClr val="tx1"/>
                </a:solidFill>
                <a:latin typeface="Segoe UI Semilight" panose="020B0402040204020203" pitchFamily="34" charset="0"/>
                <a:cs typeface="Segoe UI Semilight" panose="020B0402040204020203" pitchFamily="34" charset="0"/>
              </a:rPr>
              <a:t>Enable full-text search of policy documents with Azure Search.</a:t>
            </a:r>
          </a:p>
          <a:p>
            <a:pPr marL="0" indent="0">
              <a:spcAft>
                <a:spcPts val="882"/>
              </a:spcAft>
              <a:buNone/>
            </a:pPr>
            <a:endParaRPr lang="en-US" sz="1800" dirty="0">
              <a:solidFill>
                <a:schemeClr val="tx1"/>
              </a:solidFill>
            </a:endParaRPr>
          </a:p>
        </p:txBody>
      </p:sp>
      <p:pic>
        <p:nvPicPr>
          <p:cNvPr id="5" name="Picture 4" descr="Azure Search indexer for Azure Storage blobs" title="Azure Search Indexer">
            <a:extLst>
              <a:ext uri="{FF2B5EF4-FFF2-40B4-BE49-F238E27FC236}">
                <a16:creationId xmlns:a16="http://schemas.microsoft.com/office/drawing/2014/main" id="{F81245EB-DA1B-4B2B-921C-31208A621E0E}"/>
              </a:ext>
            </a:extLst>
          </p:cNvPr>
          <p:cNvPicPr>
            <a:picLocks noChangeAspect="1"/>
          </p:cNvPicPr>
          <p:nvPr/>
        </p:nvPicPr>
        <p:blipFill>
          <a:blip r:embed="rId3"/>
          <a:stretch>
            <a:fillRect/>
          </a:stretch>
        </p:blipFill>
        <p:spPr>
          <a:xfrm>
            <a:off x="1450670" y="3835605"/>
            <a:ext cx="5713618" cy="2034817"/>
          </a:xfrm>
          <a:prstGeom prst="rect">
            <a:avLst/>
          </a:prstGeom>
        </p:spPr>
      </p:pic>
      <p:sp>
        <p:nvSpPr>
          <p:cNvPr id="4" name="TextBox 3">
            <a:extLst>
              <a:ext uri="{FF2B5EF4-FFF2-40B4-BE49-F238E27FC236}">
                <a16:creationId xmlns:a16="http://schemas.microsoft.com/office/drawing/2014/main" id="{D39F05C5-A027-4F6F-A1E8-50D35E4CD55A}"/>
              </a:ext>
            </a:extLst>
          </p:cNvPr>
          <p:cNvSpPr txBox="1"/>
          <p:nvPr/>
        </p:nvSpPr>
        <p:spPr>
          <a:xfrm>
            <a:off x="1450670" y="5870422"/>
            <a:ext cx="5607945" cy="572464"/>
          </a:xfrm>
          <a:prstGeom prst="rect">
            <a:avLst/>
          </a:prstGeom>
          <a:noFill/>
        </p:spPr>
        <p:txBody>
          <a:bodyPr wrap="non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Azure Search + Indexer for Azure Storage blobs</a:t>
            </a:r>
          </a:p>
        </p:txBody>
      </p:sp>
      <p:pic>
        <p:nvPicPr>
          <p:cNvPr id="7" name="Picture 6" descr="Mobile device running the PolicyConnect mobile app" title="Mobile device">
            <a:extLst>
              <a:ext uri="{FF2B5EF4-FFF2-40B4-BE49-F238E27FC236}">
                <a16:creationId xmlns:a16="http://schemas.microsoft.com/office/drawing/2014/main" id="{7EED6849-0D36-4800-A3E4-F933FC2AB3F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23663" y="468688"/>
            <a:ext cx="3414183" cy="6093668"/>
          </a:xfrm>
          <a:prstGeom prst="rect">
            <a:avLst/>
          </a:prstGeom>
        </p:spPr>
      </p:pic>
    </p:spTree>
    <p:extLst>
      <p:ext uri="{BB962C8B-B14F-4D97-AF65-F5344CB8AC3E}">
        <p14:creationId xmlns:p14="http://schemas.microsoft.com/office/powerpoint/2010/main" val="22845668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7"/>
            <a:ext cx="7069711" cy="2362739"/>
          </a:xfrm>
        </p:spPr>
        <p:txBody>
          <a:bodyPr>
            <a:normAutofit/>
          </a:bodyPr>
          <a:lstStyle/>
          <a:p>
            <a:pPr marL="0" indent="0">
              <a:buNone/>
            </a:pPr>
            <a:r>
              <a:rPr lang="en-US" sz="3600" dirty="0">
                <a:solidFill>
                  <a:schemeClr val="tx1"/>
                </a:solidFill>
                <a:latin typeface="+mj-lt"/>
              </a:rPr>
              <a:t>Search</a:t>
            </a:r>
          </a:p>
          <a:p>
            <a:pPr marL="0" indent="0">
              <a:buNone/>
            </a:pPr>
            <a:endParaRPr lang="en-US" sz="2000" dirty="0">
              <a:solidFill>
                <a:schemeClr val="tx1"/>
              </a:solidFill>
              <a:latin typeface="+mj-lt"/>
            </a:endParaRPr>
          </a:p>
          <a:p>
            <a:r>
              <a:rPr lang="en-US" sz="2800" dirty="0">
                <a:solidFill>
                  <a:schemeClr val="tx1"/>
                </a:solidFill>
                <a:latin typeface="Segoe UI Semilight" panose="020B0402040204020203" pitchFamily="34" charset="0"/>
                <a:cs typeface="Segoe UI Semilight" panose="020B0402040204020203" pitchFamily="34" charset="0"/>
              </a:rPr>
              <a:t>Enrich search index with Cognitive Search</a:t>
            </a:r>
          </a:p>
          <a:p>
            <a:pPr marL="0" indent="0">
              <a:spcAft>
                <a:spcPts val="882"/>
              </a:spcAft>
              <a:buNone/>
            </a:pPr>
            <a:endParaRPr lang="en-US" sz="1800" dirty="0">
              <a:solidFill>
                <a:schemeClr val="tx1"/>
              </a:solidFill>
            </a:endParaRPr>
          </a:p>
        </p:txBody>
      </p:sp>
      <p:pic>
        <p:nvPicPr>
          <p:cNvPr id="8" name="Picture 7" descr="Cognitive Search with Azure Search graphic.">
            <a:extLst>
              <a:ext uri="{FF2B5EF4-FFF2-40B4-BE49-F238E27FC236}">
                <a16:creationId xmlns:a16="http://schemas.microsoft.com/office/drawing/2014/main" id="{8575AE34-2646-4060-B8F8-BE113BEFD5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7905" y="3429000"/>
            <a:ext cx="10156190" cy="2514600"/>
          </a:xfrm>
          <a:prstGeom prst="rect">
            <a:avLst/>
          </a:prstGeom>
        </p:spPr>
      </p:pic>
    </p:spTree>
    <p:extLst>
      <p:ext uri="{BB962C8B-B14F-4D97-AF65-F5344CB8AC3E}">
        <p14:creationId xmlns:p14="http://schemas.microsoft.com/office/powerpoint/2010/main" val="24148135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7"/>
            <a:ext cx="7069711" cy="2362739"/>
          </a:xfrm>
        </p:spPr>
        <p:txBody>
          <a:bodyPr>
            <a:normAutofit/>
          </a:bodyPr>
          <a:lstStyle/>
          <a:p>
            <a:pPr marL="0" indent="0">
              <a:buNone/>
            </a:pPr>
            <a:r>
              <a:rPr lang="en-US" sz="3600" dirty="0">
                <a:solidFill>
                  <a:schemeClr val="tx1"/>
                </a:solidFill>
                <a:latin typeface="+mj-lt"/>
              </a:rPr>
              <a:t>Search</a:t>
            </a:r>
          </a:p>
          <a:p>
            <a:pPr marL="0" indent="0">
              <a:buNone/>
            </a:pPr>
            <a:endParaRPr lang="en-US" sz="2000" dirty="0">
              <a:solidFill>
                <a:schemeClr val="tx1"/>
              </a:solidFill>
              <a:latin typeface="+mj-lt"/>
            </a:endParaRPr>
          </a:p>
          <a:p>
            <a:r>
              <a:rPr lang="en-US" sz="2800" dirty="0">
                <a:solidFill>
                  <a:schemeClr val="tx1"/>
                </a:solidFill>
                <a:latin typeface="Segoe UI Semilight" panose="020B0402040204020203" pitchFamily="34" charset="0"/>
                <a:cs typeface="Segoe UI Semilight" panose="020B0402040204020203" pitchFamily="34" charset="0"/>
              </a:rPr>
              <a:t>Custom cognitive skills</a:t>
            </a:r>
          </a:p>
          <a:p>
            <a:pPr marL="0" indent="0">
              <a:spcAft>
                <a:spcPts val="882"/>
              </a:spcAft>
              <a:buNone/>
            </a:pPr>
            <a:endParaRPr lang="en-US" sz="1800" dirty="0">
              <a:solidFill>
                <a:schemeClr val="tx1"/>
              </a:solidFill>
            </a:endParaRPr>
          </a:p>
        </p:txBody>
      </p:sp>
      <p:pic>
        <p:nvPicPr>
          <p:cNvPr id="6" name="Picture 5" descr="Custom cognitive skills using Azure Search and Azure Functions.">
            <a:extLst>
              <a:ext uri="{FF2B5EF4-FFF2-40B4-BE49-F238E27FC236}">
                <a16:creationId xmlns:a16="http://schemas.microsoft.com/office/drawing/2014/main" id="{65E17463-074A-4BBE-8432-78D584FCF5DB}"/>
              </a:ext>
            </a:extLst>
          </p:cNvPr>
          <p:cNvPicPr>
            <a:picLocks noChangeAspect="1"/>
          </p:cNvPicPr>
          <p:nvPr/>
        </p:nvPicPr>
        <p:blipFill>
          <a:blip r:embed="rId3"/>
          <a:stretch>
            <a:fillRect/>
          </a:stretch>
        </p:blipFill>
        <p:spPr>
          <a:xfrm>
            <a:off x="2645228" y="2661301"/>
            <a:ext cx="6901543" cy="3209121"/>
          </a:xfrm>
          <a:prstGeom prst="rect">
            <a:avLst/>
          </a:prstGeom>
        </p:spPr>
      </p:pic>
      <p:sp>
        <p:nvSpPr>
          <p:cNvPr id="4" name="TextBox 3">
            <a:extLst>
              <a:ext uri="{FF2B5EF4-FFF2-40B4-BE49-F238E27FC236}">
                <a16:creationId xmlns:a16="http://schemas.microsoft.com/office/drawing/2014/main" id="{D39F05C5-A027-4F6F-A1E8-50D35E4CD55A}"/>
              </a:ext>
            </a:extLst>
          </p:cNvPr>
          <p:cNvSpPr txBox="1"/>
          <p:nvPr/>
        </p:nvSpPr>
        <p:spPr>
          <a:xfrm>
            <a:off x="4510501" y="5870422"/>
            <a:ext cx="3170996" cy="572464"/>
          </a:xfrm>
          <a:prstGeom prst="rect">
            <a:avLst/>
          </a:prstGeom>
          <a:noFill/>
        </p:spPr>
        <p:txBody>
          <a:bodyPr wrap="non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Azure Search + Functions</a:t>
            </a:r>
          </a:p>
        </p:txBody>
      </p:sp>
    </p:spTree>
    <p:extLst>
      <p:ext uri="{BB962C8B-B14F-4D97-AF65-F5344CB8AC3E}">
        <p14:creationId xmlns:p14="http://schemas.microsoft.com/office/powerpoint/2010/main" val="12228040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11655840" cy="2799261"/>
          </a:xfrm>
        </p:spPr>
        <p:txBody>
          <a:bodyPr>
            <a:normAutofit/>
          </a:bodyPr>
          <a:lstStyle/>
          <a:p>
            <a:pPr marL="0" indent="0">
              <a:buNone/>
            </a:pPr>
            <a:r>
              <a:rPr lang="en-US" sz="3600" dirty="0">
                <a:solidFill>
                  <a:schemeClr val="tx1"/>
                </a:solidFill>
                <a:latin typeface="+mj-lt"/>
              </a:rPr>
              <a:t>Extensibility</a:t>
            </a:r>
            <a:br>
              <a:rPr lang="en-US" sz="3600" dirty="0">
                <a:solidFill>
                  <a:schemeClr val="tx1"/>
                </a:solidFill>
                <a:latin typeface="+mj-lt"/>
              </a:rPr>
            </a:br>
            <a:endParaRPr lang="en-US" sz="2000" dirty="0">
              <a:solidFill>
                <a:schemeClr val="tx1"/>
              </a:solidFill>
            </a:endParaRPr>
          </a:p>
          <a:p>
            <a:r>
              <a:rPr lang="en-US" sz="2800" dirty="0">
                <a:solidFill>
                  <a:schemeClr val="tx1"/>
                </a:solidFill>
                <a:latin typeface="Segoe UI Semilight" panose="020B0402040204020203" pitchFamily="34" charset="0"/>
                <a:cs typeface="Segoe UI Semilight" panose="020B0402040204020203" pitchFamily="34" charset="0"/>
              </a:rPr>
              <a:t>Enable business users to create their own internal mobile apps using PowerApps.</a:t>
            </a:r>
          </a:p>
          <a:p>
            <a:r>
              <a:rPr lang="en-US" sz="2800" dirty="0">
                <a:solidFill>
                  <a:schemeClr val="tx1"/>
                </a:solidFill>
                <a:latin typeface="Segoe UI Semilight" panose="020B0402040204020203" pitchFamily="34" charset="0"/>
                <a:cs typeface="Segoe UI Semilight" panose="020B0402040204020203" pitchFamily="34" charset="0"/>
              </a:rPr>
              <a:t>They can use Microsoft Flow to create ad-hoc automated processes.</a:t>
            </a:r>
          </a:p>
          <a:p>
            <a:pPr marL="0" indent="0">
              <a:spcAft>
                <a:spcPts val="882"/>
              </a:spcAft>
              <a:buNone/>
            </a:pPr>
            <a:endParaRPr lang="en-US" sz="1800" dirty="0">
              <a:solidFill>
                <a:schemeClr val="tx1"/>
              </a:solidFill>
            </a:endParaRPr>
          </a:p>
        </p:txBody>
      </p:sp>
      <p:pic>
        <p:nvPicPr>
          <p:cNvPr id="8" name="Picture 7" descr="Flow plus PowerApps">
            <a:extLst>
              <a:ext uri="{FF2B5EF4-FFF2-40B4-BE49-F238E27FC236}">
                <a16:creationId xmlns:a16="http://schemas.microsoft.com/office/drawing/2014/main" id="{516884C9-0D52-459D-B873-E7F3ADAF510A}"/>
              </a:ext>
            </a:extLst>
          </p:cNvPr>
          <p:cNvPicPr>
            <a:picLocks noChangeAspect="1"/>
          </p:cNvPicPr>
          <p:nvPr/>
        </p:nvPicPr>
        <p:blipFill>
          <a:blip r:embed="rId3"/>
          <a:stretch>
            <a:fillRect/>
          </a:stretch>
        </p:blipFill>
        <p:spPr>
          <a:xfrm>
            <a:off x="3070821" y="3988438"/>
            <a:ext cx="6050357" cy="1963926"/>
          </a:xfrm>
          <a:prstGeom prst="rect">
            <a:avLst/>
          </a:prstGeom>
        </p:spPr>
      </p:pic>
    </p:spTree>
    <p:extLst>
      <p:ext uri="{BB962C8B-B14F-4D97-AF65-F5344CB8AC3E}">
        <p14:creationId xmlns:p14="http://schemas.microsoft.com/office/powerpoint/2010/main" val="2413532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1" y="1189177"/>
            <a:ext cx="7928194" cy="5432182"/>
          </a:xfrm>
        </p:spPr>
        <p:txBody>
          <a:bodyPr>
            <a:normAutofit/>
          </a:bodyPr>
          <a:lstStyle/>
          <a:p>
            <a:pPr marL="0" indent="0">
              <a:buNone/>
            </a:pPr>
            <a:r>
              <a:rPr lang="en-US" sz="3600" dirty="0">
                <a:solidFill>
                  <a:schemeClr val="tx1"/>
                </a:solidFill>
                <a:latin typeface="+mj-lt"/>
              </a:rPr>
              <a:t>Extensibility</a:t>
            </a:r>
            <a:br>
              <a:rPr lang="en-US" sz="3600" dirty="0">
                <a:solidFill>
                  <a:schemeClr val="tx1"/>
                </a:solidFill>
                <a:latin typeface="+mj-lt"/>
              </a:rPr>
            </a:br>
            <a:endParaRPr lang="en-US" sz="2000" dirty="0">
              <a:solidFill>
                <a:schemeClr val="tx1"/>
              </a:solidFill>
              <a:latin typeface="+mj-lt"/>
            </a:endParaRPr>
          </a:p>
          <a:p>
            <a:pPr marL="0" indent="0">
              <a:buNone/>
            </a:pPr>
            <a:r>
              <a:rPr lang="en-US" sz="2800" dirty="0">
                <a:solidFill>
                  <a:schemeClr val="tx1"/>
                </a:solidFill>
                <a:latin typeface="Segoe UI Semilight" panose="020B0402040204020203" pitchFamily="34" charset="0"/>
                <a:cs typeface="Segoe UI Semilight" panose="020B0402040204020203" pitchFamily="34" charset="0"/>
              </a:rPr>
              <a:t>Business users can create an automated email workflow with Microsoft Flow in 3 easy steps:</a:t>
            </a:r>
          </a:p>
          <a:p>
            <a:pPr marL="793345" lvl="1" indent="-457200">
              <a:buFont typeface="+mj-lt"/>
              <a:buAutoNum type="arabicPeriod"/>
            </a:pPr>
            <a:endParaRPr lang="en-US" sz="2200" dirty="0">
              <a:solidFill>
                <a:schemeClr val="tx1"/>
              </a:solidFill>
              <a:latin typeface="Segoe UI Semilight" panose="020B0402040204020203" pitchFamily="34" charset="0"/>
              <a:cs typeface="Segoe UI Semilight" panose="020B0402040204020203" pitchFamily="34" charset="0"/>
            </a:endParaRPr>
          </a:p>
          <a:p>
            <a:pPr marL="793345" lvl="1" indent="-457200">
              <a:buFont typeface="+mj-lt"/>
              <a:buAutoNum type="arabicPeriod"/>
            </a:pPr>
            <a:r>
              <a:rPr lang="en-US" sz="2400" dirty="0">
                <a:solidFill>
                  <a:schemeClr val="tx1"/>
                </a:solidFill>
                <a:latin typeface="Segoe UI Semilight" panose="020B0402040204020203" pitchFamily="34" charset="0"/>
                <a:cs typeface="Segoe UI Semilight" panose="020B0402040204020203" pitchFamily="34" charset="0"/>
              </a:rPr>
              <a:t>Create a new flow that starts with Office 365, on new email with High priority.</a:t>
            </a:r>
          </a:p>
          <a:p>
            <a:pPr marL="793345" lvl="1" indent="-457200">
              <a:buFont typeface="+mj-lt"/>
              <a:buAutoNum type="arabicPeriod"/>
            </a:pPr>
            <a:endParaRPr lang="en-US" sz="2400" dirty="0">
              <a:solidFill>
                <a:schemeClr val="tx1"/>
              </a:solidFill>
              <a:latin typeface="Segoe UI Semilight" panose="020B0402040204020203" pitchFamily="34" charset="0"/>
              <a:cs typeface="Segoe UI Semilight" panose="020B0402040204020203" pitchFamily="34" charset="0"/>
            </a:endParaRPr>
          </a:p>
          <a:p>
            <a:pPr marL="793345" lvl="1" indent="-457200">
              <a:buFont typeface="+mj-lt"/>
              <a:buAutoNum type="arabicPeriod"/>
            </a:pPr>
            <a:r>
              <a:rPr lang="en-US" sz="2400" dirty="0">
                <a:solidFill>
                  <a:schemeClr val="tx1"/>
                </a:solidFill>
                <a:latin typeface="Segoe UI Semilight" panose="020B0402040204020203" pitchFamily="34" charset="0"/>
                <a:cs typeface="Segoe UI Semilight" panose="020B0402040204020203" pitchFamily="34" charset="0"/>
              </a:rPr>
              <a:t>Send a push notification action using subject and sender from email.</a:t>
            </a:r>
          </a:p>
          <a:p>
            <a:pPr marL="793345" lvl="1" indent="-457200">
              <a:buFont typeface="+mj-lt"/>
              <a:buAutoNum type="arabicPeriod"/>
            </a:pPr>
            <a:endParaRPr lang="en-US" sz="2400" dirty="0">
              <a:solidFill>
                <a:schemeClr val="tx1"/>
              </a:solidFill>
              <a:latin typeface="Segoe UI Semilight" panose="020B0402040204020203" pitchFamily="34" charset="0"/>
              <a:cs typeface="Segoe UI Semilight" panose="020B0402040204020203" pitchFamily="34" charset="0"/>
            </a:endParaRPr>
          </a:p>
          <a:p>
            <a:pPr marL="793345" lvl="1" indent="-457200">
              <a:buFont typeface="+mj-lt"/>
              <a:buAutoNum type="arabicPeriod"/>
            </a:pPr>
            <a:r>
              <a:rPr lang="en-US" sz="2400" dirty="0">
                <a:solidFill>
                  <a:schemeClr val="tx1"/>
                </a:solidFill>
                <a:latin typeface="Segoe UI Semilight" panose="020B0402040204020203" pitchFamily="34" charset="0"/>
                <a:cs typeface="Segoe UI Semilight" panose="020B0402040204020203" pitchFamily="34" charset="0"/>
              </a:rPr>
              <a:t>User would install Microsoft Flow app to receive notifications.</a:t>
            </a:r>
          </a:p>
          <a:p>
            <a:pPr marL="0" indent="0">
              <a:spcAft>
                <a:spcPts val="882"/>
              </a:spcAft>
              <a:buNone/>
            </a:pPr>
            <a:endParaRPr lang="en-US" sz="1800" dirty="0">
              <a:solidFill>
                <a:schemeClr val="tx1"/>
              </a:solidFill>
            </a:endParaRPr>
          </a:p>
        </p:txBody>
      </p:sp>
      <p:pic>
        <p:nvPicPr>
          <p:cNvPr id="5" name="Picture 4" descr="Extensibility icons">
            <a:extLst>
              <a:ext uri="{FF2B5EF4-FFF2-40B4-BE49-F238E27FC236}">
                <a16:creationId xmlns:a16="http://schemas.microsoft.com/office/drawing/2014/main" id="{456F566B-6CEA-471C-B8CE-86295A934A46}"/>
              </a:ext>
            </a:extLst>
          </p:cNvPr>
          <p:cNvPicPr>
            <a:picLocks noChangeAspect="1"/>
          </p:cNvPicPr>
          <p:nvPr/>
        </p:nvPicPr>
        <p:blipFill>
          <a:blip r:embed="rId3"/>
          <a:stretch>
            <a:fillRect/>
          </a:stretch>
        </p:blipFill>
        <p:spPr>
          <a:xfrm>
            <a:off x="9423441" y="471948"/>
            <a:ext cx="1908875" cy="5914103"/>
          </a:xfrm>
          <a:prstGeom prst="rect">
            <a:avLst/>
          </a:prstGeom>
        </p:spPr>
      </p:pic>
    </p:spTree>
    <p:extLst>
      <p:ext uri="{BB962C8B-B14F-4D97-AF65-F5344CB8AC3E}">
        <p14:creationId xmlns:p14="http://schemas.microsoft.com/office/powerpoint/2010/main" val="23674423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objection handling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4" name="TextBox 3"/>
          <p:cNvSpPr txBox="1"/>
          <p:nvPr/>
        </p:nvSpPr>
        <p:spPr>
          <a:xfrm>
            <a:off x="-256858" y="1085193"/>
            <a:ext cx="10613666" cy="4727448"/>
          </a:xfrm>
          <a:prstGeom prst="rect">
            <a:avLst/>
          </a:prstGeom>
          <a:noFill/>
        </p:spPr>
        <p:txBody>
          <a:bodyPr wrap="square" lIns="182880" tIns="146304" rIns="182880" bIns="146304" rtlCol="0">
            <a:spAutoFit/>
          </a:bodyPr>
          <a:lstStyle/>
          <a:p>
            <a:pPr marL="1028700" lvl="1" indent="-571500">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How can we automate our processes?</a:t>
            </a:r>
          </a:p>
          <a:p>
            <a:pPr marL="907645" lvl="1" indent="-571500">
              <a:buFont typeface="Arial" panose="020B0604020202020204" pitchFamily="34" charset="0"/>
              <a:buChar char="•"/>
            </a:pPr>
            <a:endParaRPr lang="en-US" sz="2400" dirty="0">
              <a:latin typeface="Segoe UI Semilight" panose="020B0402040204020203" pitchFamily="34" charset="0"/>
              <a:cs typeface="Segoe UI Semilight" panose="020B0402040204020203" pitchFamily="34" charset="0"/>
            </a:endParaRPr>
          </a:p>
          <a:p>
            <a:pPr marL="1028700" lvl="1" indent="-571500">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Will Microsoft Flow replace Logic Apps?</a:t>
            </a:r>
          </a:p>
          <a:p>
            <a:pPr marL="1028700" lvl="1" indent="-571500">
              <a:buFont typeface="Arial" panose="020B0604020202020204" pitchFamily="34" charset="0"/>
              <a:buChar char="•"/>
            </a:pPr>
            <a:endParaRPr lang="en-US" sz="2400" dirty="0">
              <a:latin typeface="Segoe UI Semilight" panose="020B0402040204020203" pitchFamily="34" charset="0"/>
              <a:cs typeface="Segoe UI Semilight" panose="020B0402040204020203" pitchFamily="34" charset="0"/>
            </a:endParaRPr>
          </a:p>
          <a:p>
            <a:pPr marL="1028700" lvl="1" indent="-571500">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Is there really a way to securely store application secrets in the cloud?</a:t>
            </a:r>
          </a:p>
          <a:p>
            <a:pPr marL="1028700" lvl="1" indent="-571500">
              <a:buFont typeface="Arial" panose="020B0604020202020204" pitchFamily="34" charset="0"/>
              <a:buChar char="•"/>
            </a:pPr>
            <a:endParaRPr lang="en-US" sz="2400" dirty="0">
              <a:latin typeface="Segoe UI Semilight" panose="020B0402040204020203" pitchFamily="34" charset="0"/>
              <a:cs typeface="Segoe UI Semilight" panose="020B0402040204020203" pitchFamily="34" charset="0"/>
            </a:endParaRPr>
          </a:p>
          <a:p>
            <a:pPr marL="1028700" lvl="1" indent="-571500">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How can we stay on top of a growing API ecosystem?</a:t>
            </a:r>
          </a:p>
          <a:p>
            <a:pPr marL="1028700" lvl="1" indent="-571500">
              <a:buFont typeface="Arial" panose="020B0604020202020204" pitchFamily="34" charset="0"/>
              <a:buChar char="•"/>
            </a:pPr>
            <a:endParaRPr lang="en-US" sz="2400" dirty="0">
              <a:latin typeface="Segoe UI Semilight" panose="020B0402040204020203" pitchFamily="34" charset="0"/>
              <a:cs typeface="Segoe UI Semilight" panose="020B0402040204020203" pitchFamily="34" charset="0"/>
            </a:endParaRPr>
          </a:p>
          <a:p>
            <a:pPr marL="1028700" lvl="1" indent="-571500">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We won’t have all of the SQL features available to us in the cloud.</a:t>
            </a:r>
          </a:p>
          <a:p>
            <a:pPr marL="1028700" lvl="1" indent="-571500">
              <a:buFont typeface="Arial" panose="020B0604020202020204" pitchFamily="34" charset="0"/>
              <a:buChar char="•"/>
            </a:pPr>
            <a:endParaRPr lang="en-US" sz="2400" dirty="0">
              <a:latin typeface="Segoe UI Semilight" panose="020B0402040204020203" pitchFamily="34" charset="0"/>
              <a:cs typeface="Segoe UI Semilight" panose="020B0402040204020203" pitchFamily="34" charset="0"/>
            </a:endParaRPr>
          </a:p>
          <a:p>
            <a:pPr marL="1028700" lvl="1" indent="-571500">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Which .NET framework should we choose?</a:t>
            </a:r>
          </a:p>
          <a:p>
            <a:pPr marL="571500" indent="-571500">
              <a:spcAft>
                <a:spcPts val="882"/>
              </a:spcAft>
              <a:buFont typeface="Arial" panose="020B0604020202020204" pitchFamily="34" charset="0"/>
              <a:buChar char="•"/>
            </a:pPr>
            <a:endParaRPr lang="en-US" sz="2400" dirty="0"/>
          </a:p>
        </p:txBody>
      </p:sp>
      <p:pic>
        <p:nvPicPr>
          <p:cNvPr id="5" name="Graphic 4" descr="Customer objections icon">
            <a:extLst>
              <a:ext uri="{FF2B5EF4-FFF2-40B4-BE49-F238E27FC236}">
                <a16:creationId xmlns:a16="http://schemas.microsoft.com/office/drawing/2014/main" id="{65F19434-6D82-4CAD-8B2D-6213DE94FB8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537105" y="1085193"/>
            <a:ext cx="2169751" cy="2169751"/>
          </a:xfrm>
          <a:prstGeom prst="rect">
            <a:avLst/>
          </a:prstGeom>
        </p:spPr>
      </p:pic>
      <p:pic>
        <p:nvPicPr>
          <p:cNvPr id="9" name="Picture 2" descr="Flow logo">
            <a:extLst>
              <a:ext uri="{FF2B5EF4-FFF2-40B4-BE49-F238E27FC236}">
                <a16:creationId xmlns:a16="http://schemas.microsoft.com/office/drawing/2014/main" id="{7CE01AFE-D0F6-4126-82AD-0D18971AE9D7}"/>
              </a:ext>
            </a:extLst>
          </p:cNvPr>
          <p:cNvPicPr>
            <a:picLocks noChangeAspect="1" noChangeArrowheads="1"/>
          </p:cNvPicPr>
          <p:nvPr/>
        </p:nvPicPr>
        <p:blipFill>
          <a:blip r:embed="rId5" cstate="print">
            <a:biLevel thresh="25000"/>
            <a:extLst>
              <a:ext uri="{28A0092B-C50C-407E-A947-70E740481C1C}">
                <a14:useLocalDpi xmlns:a14="http://schemas.microsoft.com/office/drawing/2010/main" val="0"/>
              </a:ext>
            </a:extLst>
          </a:blip>
          <a:srcRect/>
          <a:stretch>
            <a:fillRect/>
          </a:stretch>
        </p:blipFill>
        <p:spPr bwMode="auto">
          <a:xfrm>
            <a:off x="3542723" y="5218145"/>
            <a:ext cx="1362456" cy="136245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Key Vault logo">
            <a:extLst>
              <a:ext uri="{FF2B5EF4-FFF2-40B4-BE49-F238E27FC236}">
                <a16:creationId xmlns:a16="http://schemas.microsoft.com/office/drawing/2014/main" id="{9927C3DF-AC95-49DF-92A8-67A3F03D7DA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298333" y="5148284"/>
            <a:ext cx="1502177" cy="1502177"/>
          </a:xfrm>
          <a:prstGeom prst="rect">
            <a:avLst/>
          </a:prstGeom>
        </p:spPr>
      </p:pic>
      <p:pic>
        <p:nvPicPr>
          <p:cNvPr id="6" name="Picture 5" descr="Azure API Management logo">
            <a:extLst>
              <a:ext uri="{FF2B5EF4-FFF2-40B4-BE49-F238E27FC236}">
                <a16:creationId xmlns:a16="http://schemas.microsoft.com/office/drawing/2014/main" id="{8735453B-3738-44E8-920A-A206F8938E8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478695" y="5086308"/>
            <a:ext cx="3006949" cy="1578649"/>
          </a:xfrm>
          <a:prstGeom prst="rect">
            <a:avLst/>
          </a:prstGeom>
        </p:spPr>
      </p:pic>
      <p:pic>
        <p:nvPicPr>
          <p:cNvPr id="11" name="Picture 10" descr="Web Apps logo">
            <a:extLst>
              <a:ext uri="{FF2B5EF4-FFF2-40B4-BE49-F238E27FC236}">
                <a16:creationId xmlns:a16="http://schemas.microsoft.com/office/drawing/2014/main" id="{B46665D2-8258-4102-8B61-95D0B3FDCD0C}"/>
              </a:ext>
            </a:extLst>
          </p:cNvPr>
          <p:cNvPicPr>
            <a:picLocks noChangeAspect="1"/>
          </p:cNvPicPr>
          <p:nvPr/>
        </p:nvPicPr>
        <p:blipFill>
          <a:blip r:embed="rId8" cstate="print">
            <a:biLevel thresh="25000"/>
            <a:extLst>
              <a:ext uri="{28A0092B-C50C-407E-A947-70E740481C1C}">
                <a14:useLocalDpi xmlns:a14="http://schemas.microsoft.com/office/drawing/2010/main" val="0"/>
              </a:ext>
            </a:extLst>
          </a:blip>
          <a:stretch>
            <a:fillRect/>
          </a:stretch>
        </p:blipFill>
        <p:spPr>
          <a:xfrm>
            <a:off x="9393406" y="5181721"/>
            <a:ext cx="1363035" cy="1363035"/>
          </a:xfrm>
          <a:prstGeom prst="rect">
            <a:avLst/>
          </a:prstGeom>
        </p:spPr>
      </p:pic>
    </p:spTree>
    <p:extLst>
      <p:ext uri="{BB962C8B-B14F-4D97-AF65-F5344CB8AC3E}">
        <p14:creationId xmlns:p14="http://schemas.microsoft.com/office/powerpoint/2010/main" val="31731551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823350" y="1599079"/>
            <a:ext cx="10259809" cy="3603541"/>
          </a:xfrm>
        </p:spPr>
        <p:txBody>
          <a:bodyPr>
            <a:normAutofit/>
          </a:bodyPr>
          <a:lstStyle/>
          <a:p>
            <a:pPr marL="0" indent="0">
              <a:buNone/>
            </a:pPr>
            <a:r>
              <a:rPr lang="en-US" sz="3600" i="1" dirty="0">
                <a:solidFill>
                  <a:schemeClr val="tx1"/>
                </a:solidFill>
              </a:rPr>
              <a:t>“Microsoft has done a very smart job with the technology they have put into the cloud, so that applications are modifiable, interoperable and secure…we couldn’t be happier running PolicyConnect on Azure.”</a:t>
            </a:r>
          </a:p>
          <a:p>
            <a:pPr marL="0" indent="0">
              <a:buNone/>
            </a:pPr>
            <a:endParaRPr lang="en-US" sz="2800" i="1" dirty="0">
              <a:solidFill>
                <a:schemeClr val="tx1"/>
              </a:solidFill>
            </a:endParaRPr>
          </a:p>
          <a:p>
            <a:pPr marL="0" indent="0">
              <a:buNone/>
            </a:pPr>
            <a:r>
              <a:rPr lang="en-US" sz="2800" dirty="0">
                <a:solidFill>
                  <a:schemeClr val="tx1"/>
                </a:solidFill>
              </a:rPr>
              <a:t>Mirand Lark, General Manager, Contoso Ltd.</a:t>
            </a:r>
          </a:p>
          <a:p>
            <a:endParaRPr lang="en-US" sz="3600" dirty="0">
              <a:solidFill>
                <a:schemeClr val="tx1"/>
              </a:solidFill>
              <a:latin typeface="+mj-lt"/>
            </a:endParaRPr>
          </a:p>
          <a:p>
            <a:pPr marL="0" indent="0">
              <a:spcAft>
                <a:spcPts val="882"/>
              </a:spcAft>
              <a:buNone/>
            </a:pPr>
            <a:endParaRPr lang="en-US" sz="18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quote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25847644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7784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1: Review the customer case study</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2597634"/>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Analyze your customer needs.</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p:txBody>
      </p:sp>
    </p:spTree>
    <p:extLst>
      <p:ext uri="{BB962C8B-B14F-4D97-AF65-F5344CB8AC3E}">
        <p14:creationId xmlns:p14="http://schemas.microsoft.com/office/powerpoint/2010/main" val="20712892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0" y="276259"/>
            <a:ext cx="11655840" cy="899665"/>
          </a:xfrm>
        </p:spPr>
        <p:txBody>
          <a:bodyPr>
            <a:normAutofit fontScale="90000"/>
          </a:bodyPr>
          <a:lstStyle/>
          <a:p>
            <a:r>
              <a:rPr lang="en-US" sz="4900" dirty="0">
                <a:solidFill>
                  <a:schemeClr val="tx1"/>
                </a:solidFill>
                <a:cs typeface="Segoe UI" panose="020B0502040204020203" pitchFamily="34" charset="0"/>
              </a:rPr>
              <a:t>Customer situation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524801"/>
            <a:ext cx="6839186" cy="4325013"/>
          </a:xfrm>
        </p:spPr>
        <p:txBody>
          <a:bodyPr>
            <a:noAutofit/>
          </a:bodyPr>
          <a:lstStyle/>
          <a:p>
            <a:r>
              <a:rPr lang="en-US" sz="3600" dirty="0">
                <a:solidFill>
                  <a:schemeClr val="tx1"/>
                </a:solidFill>
                <a:latin typeface="+mj-lt"/>
              </a:rPr>
              <a:t>Contoso, Ltd. provides a full range of long-term insurance services to help underinsured people.</a:t>
            </a:r>
          </a:p>
          <a:p>
            <a:endParaRPr lang="en-US" sz="3600" dirty="0">
              <a:solidFill>
                <a:schemeClr val="tx1"/>
              </a:solidFill>
              <a:latin typeface="+mj-lt"/>
            </a:endParaRPr>
          </a:p>
          <a:p>
            <a:r>
              <a:rPr lang="en-US" sz="3600" dirty="0">
                <a:solidFill>
                  <a:schemeClr val="tx1"/>
                </a:solidFill>
                <a:latin typeface="+mj-lt"/>
              </a:rPr>
              <a:t>They are trying to cope with being overloaded due to </a:t>
            </a:r>
            <a:br>
              <a:rPr lang="en-US" sz="3600" dirty="0">
                <a:solidFill>
                  <a:schemeClr val="tx1"/>
                </a:solidFill>
                <a:latin typeface="+mj-lt"/>
              </a:rPr>
            </a:br>
            <a:r>
              <a:rPr lang="en-US" sz="3600" dirty="0">
                <a:solidFill>
                  <a:schemeClr val="tx1"/>
                </a:solidFill>
                <a:latin typeface="+mj-lt"/>
              </a:rPr>
              <a:t>faster-than-expected growth.</a:t>
            </a:r>
          </a:p>
        </p:txBody>
      </p:sp>
      <p:pic>
        <p:nvPicPr>
          <p:cNvPr id="11" name="Picture 10" descr="Contoso Insurance logo" title="Contoso Insurance logo">
            <a:extLst>
              <a:ext uri="{FF2B5EF4-FFF2-40B4-BE49-F238E27FC236}">
                <a16:creationId xmlns:a16="http://schemas.microsoft.com/office/drawing/2014/main" id="{C9D172C1-3328-4F51-BFC2-DD21E1F498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82486" y="1110503"/>
            <a:ext cx="3830963" cy="4261408"/>
          </a:xfrm>
          <a:prstGeom prst="rect">
            <a:avLst/>
          </a:prstGeom>
        </p:spPr>
      </p:pic>
    </p:spTree>
    <p:extLst>
      <p:ext uri="{BB962C8B-B14F-4D97-AF65-F5344CB8AC3E}">
        <p14:creationId xmlns:p14="http://schemas.microsoft.com/office/powerpoint/2010/main" val="34291270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106044" y="1299456"/>
            <a:ext cx="4369703" cy="4884776"/>
          </a:xfrm>
        </p:spPr>
        <p:txBody>
          <a:bodyPr>
            <a:noAutofit/>
          </a:bodyPr>
          <a:lstStyle/>
          <a:p>
            <a:r>
              <a:rPr lang="en-US" sz="2800" dirty="0">
                <a:solidFill>
                  <a:schemeClr val="tx1"/>
                </a:solidFill>
                <a:latin typeface="+mj-lt"/>
              </a:rPr>
              <a:t>Contoso, Ltd. created a custom Windows Forms app called PolicyConnect for their employees to manage policy holder information.</a:t>
            </a:r>
            <a:br>
              <a:rPr lang="en-US" sz="2800" dirty="0">
                <a:solidFill>
                  <a:schemeClr val="tx1"/>
                </a:solidFill>
                <a:latin typeface="+mj-lt"/>
              </a:rPr>
            </a:br>
            <a:endParaRPr lang="en-US" sz="2800" dirty="0">
              <a:solidFill>
                <a:schemeClr val="tx1"/>
              </a:solidFill>
              <a:latin typeface="+mj-lt"/>
            </a:endParaRPr>
          </a:p>
          <a:p>
            <a:r>
              <a:rPr lang="en-US" sz="2800" dirty="0">
                <a:solidFill>
                  <a:schemeClr val="tx1"/>
                </a:solidFill>
                <a:latin typeface="+mj-lt"/>
              </a:rPr>
              <a:t>Their data is stored in </a:t>
            </a:r>
            <a:br>
              <a:rPr lang="en-US" sz="2800" dirty="0">
                <a:solidFill>
                  <a:schemeClr val="tx1"/>
                </a:solidFill>
                <a:latin typeface="+mj-lt"/>
              </a:rPr>
            </a:br>
            <a:r>
              <a:rPr lang="en-US" sz="2800" dirty="0">
                <a:solidFill>
                  <a:schemeClr val="tx1"/>
                </a:solidFill>
                <a:latin typeface="+mj-lt"/>
              </a:rPr>
              <a:t>a SQL Server 2008 database, and a file server on their local</a:t>
            </a:r>
            <a:br>
              <a:rPr lang="en-US" sz="2800" dirty="0">
                <a:solidFill>
                  <a:schemeClr val="tx1"/>
                </a:solidFill>
                <a:latin typeface="+mj-lt"/>
              </a:rPr>
            </a:br>
            <a:r>
              <a:rPr lang="en-US" sz="2800" dirty="0">
                <a:solidFill>
                  <a:schemeClr val="tx1"/>
                </a:solidFill>
                <a:latin typeface="+mj-lt"/>
              </a:rPr>
              <a:t> area network.</a:t>
            </a:r>
          </a:p>
        </p:txBody>
      </p:sp>
      <p:pic>
        <p:nvPicPr>
          <p:cNvPr id="6" name="Picture 5" descr="Contoso Insurance PolicyConnect logo" title="Contoso Insurance PolicyConnect logo">
            <a:extLst>
              <a:ext uri="{FF2B5EF4-FFF2-40B4-BE49-F238E27FC236}">
                <a16:creationId xmlns:a16="http://schemas.microsoft.com/office/drawing/2014/main" id="{D441708D-242F-4DF7-82A3-1B474CE5E23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97160" y="547859"/>
            <a:ext cx="4234239" cy="1767889"/>
          </a:xfrm>
          <a:prstGeom prst="rect">
            <a:avLst/>
          </a:prstGeom>
        </p:spPr>
      </p:pic>
      <p:pic>
        <p:nvPicPr>
          <p:cNvPr id="24" name="Picture 23" descr="The Contoso topology diagram has a local area network comprised of the on-premise user, Application servers for authentication and authorization, policy management and data access service, database servers, and file servers. A VPN server connects them to the Remote User via PolicyConnect." title="Contoso topology diagram"/>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75747" y="2548804"/>
            <a:ext cx="7535764" cy="3944685"/>
          </a:xfrm>
          <a:prstGeom prst="rect">
            <a:avLst/>
          </a:prstGeom>
        </p:spPr>
      </p:pic>
    </p:spTree>
    <p:extLst>
      <p:ext uri="{BB962C8B-B14F-4D97-AF65-F5344CB8AC3E}">
        <p14:creationId xmlns:p14="http://schemas.microsoft.com/office/powerpoint/2010/main" val="1502261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5" name="Picture 4" descr="Email icon">
            <a:extLst>
              <a:ext uri="{FF2B5EF4-FFF2-40B4-BE49-F238E27FC236}">
                <a16:creationId xmlns:a16="http://schemas.microsoft.com/office/drawing/2014/main" id="{499F88A8-6615-450A-8993-5AD3518D43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1398" y="1778165"/>
            <a:ext cx="2584928" cy="2481287"/>
          </a:xfrm>
          <a:prstGeom prst="rect">
            <a:avLst/>
          </a:prstGeom>
        </p:spPr>
      </p:pic>
      <p:sp>
        <p:nvSpPr>
          <p:cNvPr id="3" name="Content Placeholder 2"/>
          <p:cNvSpPr>
            <a:spLocks noGrp="1"/>
          </p:cNvSpPr>
          <p:nvPr>
            <p:ph type="body" sz="quarter" idx="10"/>
          </p:nvPr>
        </p:nvSpPr>
        <p:spPr>
          <a:xfrm>
            <a:off x="269240" y="4452530"/>
            <a:ext cx="3751364" cy="2121991"/>
          </a:xfrm>
        </p:spPr>
        <p:txBody>
          <a:bodyPr>
            <a:normAutofit/>
          </a:bodyPr>
          <a:lstStyle/>
          <a:p>
            <a:pPr marL="0" indent="0">
              <a:buNone/>
            </a:pPr>
            <a:r>
              <a:rPr lang="en-US" sz="2400" dirty="0">
                <a:solidFill>
                  <a:schemeClr val="tx1"/>
                </a:solidFill>
                <a:latin typeface="+mn-lt"/>
              </a:rPr>
              <a:t>Employees rely on email as a workflow engine for document management tasks.</a:t>
            </a:r>
          </a:p>
        </p:txBody>
      </p:sp>
      <p:pic>
        <p:nvPicPr>
          <p:cNvPr id="12" name="Picture 11" descr="Power Apps icon">
            <a:extLst>
              <a:ext uri="{FF2B5EF4-FFF2-40B4-BE49-F238E27FC236}">
                <a16:creationId xmlns:a16="http://schemas.microsoft.com/office/drawing/2014/main" id="{FB58AE5F-9269-4277-AD00-50DBCB94861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05568" y="1777197"/>
            <a:ext cx="2584928" cy="2481287"/>
          </a:xfrm>
          <a:prstGeom prst="rect">
            <a:avLst/>
          </a:prstGeom>
        </p:spPr>
      </p:pic>
      <p:sp>
        <p:nvSpPr>
          <p:cNvPr id="8" name="Content Placeholder 2">
            <a:extLst>
              <a:ext uri="{FF2B5EF4-FFF2-40B4-BE49-F238E27FC236}">
                <a16:creationId xmlns:a16="http://schemas.microsoft.com/office/drawing/2014/main" id="{C7199730-3DAE-4931-8C72-E272AC2F717B}"/>
              </a:ext>
            </a:extLst>
          </p:cNvPr>
          <p:cNvSpPr txBox="1">
            <a:spLocks/>
          </p:cNvSpPr>
          <p:nvPr/>
        </p:nvSpPr>
        <p:spPr>
          <a:xfrm>
            <a:off x="4221478" y="4452529"/>
            <a:ext cx="3751364" cy="2121991"/>
          </a:xfrm>
          <a:prstGeom prst="rect">
            <a:avLst/>
          </a:prstGeom>
        </p:spPr>
        <p:txBody>
          <a:bodyPr vert="horz" wrap="square" lIns="146304" tIns="91440" rIns="146304" bIns="91440" rtlCol="0">
            <a:norm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Font typeface="Arial" pitchFamily="34" charset="0"/>
              <a:buNone/>
            </a:pPr>
            <a:r>
              <a:rPr lang="en-US" sz="2400" dirty="0">
                <a:solidFill>
                  <a:schemeClr val="tx1"/>
                </a:solidFill>
                <a:latin typeface="+mn-lt"/>
              </a:rPr>
              <a:t>Would like options to gain insights without requiring custom development each time.</a:t>
            </a:r>
          </a:p>
        </p:txBody>
      </p:sp>
      <p:pic>
        <p:nvPicPr>
          <p:cNvPr id="15" name="Picture 14" descr="Apps icons">
            <a:extLst>
              <a:ext uri="{FF2B5EF4-FFF2-40B4-BE49-F238E27FC236}">
                <a16:creationId xmlns:a16="http://schemas.microsoft.com/office/drawing/2014/main" id="{BC4CAE72-2042-48F4-B289-C85961177BC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80016" y="1782962"/>
            <a:ext cx="2591025" cy="2481287"/>
          </a:xfrm>
          <a:prstGeom prst="rect">
            <a:avLst/>
          </a:prstGeom>
        </p:spPr>
      </p:pic>
      <p:sp>
        <p:nvSpPr>
          <p:cNvPr id="7" name="Content Placeholder 2">
            <a:extLst>
              <a:ext uri="{FF2B5EF4-FFF2-40B4-BE49-F238E27FC236}">
                <a16:creationId xmlns:a16="http://schemas.microsoft.com/office/drawing/2014/main" id="{2672F36C-3E30-4B77-9561-DBE1EB265284}"/>
              </a:ext>
            </a:extLst>
          </p:cNvPr>
          <p:cNvSpPr txBox="1">
            <a:spLocks/>
          </p:cNvSpPr>
          <p:nvPr/>
        </p:nvSpPr>
        <p:spPr>
          <a:xfrm>
            <a:off x="8302023" y="4452529"/>
            <a:ext cx="3751364" cy="2121991"/>
          </a:xfrm>
          <a:prstGeom prst="rect">
            <a:avLst/>
          </a:prstGeom>
        </p:spPr>
        <p:txBody>
          <a:bodyPr vert="horz" wrap="square" lIns="146304" tIns="91440" rIns="146304" bIns="91440" rtlCol="0">
            <a:norm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Font typeface="Arial" pitchFamily="34" charset="0"/>
              <a:buNone/>
            </a:pPr>
            <a:r>
              <a:rPr lang="en-US" sz="2400" dirty="0">
                <a:solidFill>
                  <a:schemeClr val="tx1"/>
                </a:solidFill>
                <a:latin typeface="+mn-lt"/>
              </a:rPr>
              <a:t>Wants to make policy holder system available through web and mobile applications without VPN.</a:t>
            </a:r>
          </a:p>
        </p:txBody>
      </p:sp>
    </p:spTree>
    <p:extLst>
      <p:ext uri="{BB962C8B-B14F-4D97-AF65-F5344CB8AC3E}">
        <p14:creationId xmlns:p14="http://schemas.microsoft.com/office/powerpoint/2010/main" val="9618488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5" name="Graphic 4" descr="Decorative Image&#10;&#10;Speech">
            <a:extLst>
              <a:ext uri="{FF2B5EF4-FFF2-40B4-BE49-F238E27FC236}">
                <a16:creationId xmlns:a16="http://schemas.microsoft.com/office/drawing/2014/main" id="{3DE8D0BF-B10C-46F0-9953-CFE8085C08C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59498" y="475963"/>
            <a:ext cx="10793595" cy="6359445"/>
          </a:xfrm>
          <a:prstGeom prst="rect">
            <a:avLst/>
          </a:prstGeom>
          <a:effectLst>
            <a:outerShdw blurRad="76200" dir="18900000" sy="23000" kx="-1200000" algn="bl" rotWithShape="0">
              <a:prstClr val="black">
                <a:alpha val="20000"/>
              </a:prstClr>
            </a:outerShdw>
          </a:effectLst>
        </p:spPr>
      </p:pic>
      <p:sp>
        <p:nvSpPr>
          <p:cNvPr id="3" name="Content Placeholder 2"/>
          <p:cNvSpPr>
            <a:spLocks noGrp="1"/>
          </p:cNvSpPr>
          <p:nvPr>
            <p:ph type="body" sz="quarter" idx="10"/>
          </p:nvPr>
        </p:nvSpPr>
        <p:spPr>
          <a:xfrm>
            <a:off x="1289324" y="1846450"/>
            <a:ext cx="7413559" cy="2927729"/>
          </a:xfrm>
        </p:spPr>
        <p:txBody>
          <a:bodyPr>
            <a:normAutofit/>
          </a:bodyPr>
          <a:lstStyle/>
          <a:p>
            <a:pPr marL="0" indent="0">
              <a:buNone/>
            </a:pPr>
            <a:r>
              <a:rPr lang="en-US" sz="2400" dirty="0">
                <a:solidFill>
                  <a:schemeClr val="tx1"/>
                </a:solidFill>
                <a:latin typeface="+mn-lt"/>
              </a:rPr>
              <a:t>We would like to make sure our database isn’t overtaxed, show a dashboard with user statistics, allow non-developers in other departments to make mobile apps, and improve security by protecting application secrets.</a:t>
            </a:r>
          </a:p>
          <a:p>
            <a:pPr marL="0" indent="0">
              <a:buNone/>
            </a:pPr>
            <a:endParaRPr lang="en-US" sz="2400" dirty="0">
              <a:solidFill>
                <a:schemeClr val="tx1"/>
              </a:solidFill>
              <a:latin typeface="+mn-lt"/>
            </a:endParaRPr>
          </a:p>
          <a:p>
            <a:pPr marL="0" indent="0">
              <a:buNone/>
            </a:pPr>
            <a:r>
              <a:rPr lang="en-US" sz="2400" dirty="0">
                <a:solidFill>
                  <a:schemeClr val="tx1"/>
                </a:solidFill>
                <a:latin typeface="+mn-lt"/>
              </a:rPr>
              <a:t>Can you help us do this?</a:t>
            </a:r>
          </a:p>
        </p:txBody>
      </p:sp>
      <p:pic>
        <p:nvPicPr>
          <p:cNvPr id="9" name="Graphic 8" descr="Bar chart icon">
            <a:extLst>
              <a:ext uri="{FF2B5EF4-FFF2-40B4-BE49-F238E27FC236}">
                <a16:creationId xmlns:a16="http://schemas.microsoft.com/office/drawing/2014/main" id="{A41136D7-1185-4475-A71D-511157010FFC}"/>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922904" y="835107"/>
            <a:ext cx="1443859" cy="1443859"/>
          </a:xfrm>
          <a:prstGeom prst="rect">
            <a:avLst/>
          </a:prstGeom>
        </p:spPr>
      </p:pic>
      <p:pic>
        <p:nvPicPr>
          <p:cNvPr id="11" name="Graphic 10" descr="Puzzle icon">
            <a:extLst>
              <a:ext uri="{FF2B5EF4-FFF2-40B4-BE49-F238E27FC236}">
                <a16:creationId xmlns:a16="http://schemas.microsoft.com/office/drawing/2014/main" id="{5EC81EF3-59AB-4538-A02A-1857882224BA}"/>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000771" y="2724166"/>
            <a:ext cx="1288126" cy="1288126"/>
          </a:xfrm>
          <a:prstGeom prst="rect">
            <a:avLst/>
          </a:prstGeom>
        </p:spPr>
      </p:pic>
      <p:pic>
        <p:nvPicPr>
          <p:cNvPr id="7" name="Graphic 6" descr="Eye icon">
            <a:extLst>
              <a:ext uri="{FF2B5EF4-FFF2-40B4-BE49-F238E27FC236}">
                <a16:creationId xmlns:a16="http://schemas.microsoft.com/office/drawing/2014/main" id="{7C1C5C99-011D-4C0D-9142-F28D489748B9}"/>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971095" y="4249202"/>
            <a:ext cx="1347479" cy="1347479"/>
          </a:xfrm>
          <a:prstGeom prst="rect">
            <a:avLst/>
          </a:prstGeom>
        </p:spPr>
      </p:pic>
    </p:spTree>
    <p:extLst>
      <p:ext uri="{BB962C8B-B14F-4D97-AF65-F5344CB8AC3E}">
        <p14:creationId xmlns:p14="http://schemas.microsoft.com/office/powerpoint/2010/main" val="25999173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needs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497042"/>
            <a:ext cx="9701856" cy="4572922"/>
          </a:xfrm>
        </p:spPr>
        <p:txBody>
          <a:bodyPr>
            <a:normAutofit fontScale="92500"/>
          </a:bodyPr>
          <a:lstStyle/>
          <a:p>
            <a:pPr lvl="1"/>
            <a:r>
              <a:rPr lang="en-US" sz="3600" dirty="0">
                <a:solidFill>
                  <a:schemeClr val="tx1"/>
                </a:solidFill>
                <a:latin typeface="Segoe UI Semilight" panose="020B0402040204020203" pitchFamily="34" charset="0"/>
                <a:cs typeface="Segoe UI Semilight" panose="020B0402040204020203" pitchFamily="34" charset="0"/>
              </a:rPr>
              <a:t>Modernize our architecture</a:t>
            </a:r>
          </a:p>
          <a:p>
            <a:pPr lvl="1"/>
            <a:r>
              <a:rPr lang="en-US" sz="3600" dirty="0">
                <a:solidFill>
                  <a:schemeClr val="tx1"/>
                </a:solidFill>
                <a:latin typeface="Segoe UI Semilight" panose="020B0402040204020203" pitchFamily="34" charset="0"/>
                <a:cs typeface="Segoe UI Semilight" panose="020B0402040204020203" pitchFamily="34" charset="0"/>
              </a:rPr>
              <a:t>Go mobile</a:t>
            </a:r>
          </a:p>
          <a:p>
            <a:pPr lvl="1"/>
            <a:r>
              <a:rPr lang="en-US" sz="3600" dirty="0">
                <a:solidFill>
                  <a:schemeClr val="tx1"/>
                </a:solidFill>
                <a:latin typeface="Segoe UI Semilight" panose="020B0402040204020203" pitchFamily="34" charset="0"/>
                <a:cs typeface="Segoe UI Semilight" panose="020B0402040204020203" pitchFamily="34" charset="0"/>
              </a:rPr>
              <a:t>Enable non-developer employees to create apps</a:t>
            </a:r>
          </a:p>
          <a:p>
            <a:pPr lvl="1"/>
            <a:r>
              <a:rPr lang="en-US" sz="3600" dirty="0">
                <a:solidFill>
                  <a:schemeClr val="tx1"/>
                </a:solidFill>
                <a:latin typeface="Segoe UI Semilight" panose="020B0402040204020203" pitchFamily="34" charset="0"/>
                <a:cs typeface="Segoe UI Semilight" panose="020B0402040204020203" pitchFamily="34" charset="0"/>
              </a:rPr>
              <a:t>Improve management of app secrets</a:t>
            </a:r>
          </a:p>
          <a:p>
            <a:pPr lvl="1"/>
            <a:r>
              <a:rPr lang="en-US" sz="3600" dirty="0">
                <a:solidFill>
                  <a:schemeClr val="tx1"/>
                </a:solidFill>
                <a:latin typeface="Segoe UI Semilight" panose="020B0402040204020203" pitchFamily="34" charset="0"/>
                <a:cs typeface="Segoe UI Semilight" panose="020B0402040204020203" pitchFamily="34" charset="0"/>
              </a:rPr>
              <a:t>Add cognitive search</a:t>
            </a:r>
          </a:p>
          <a:p>
            <a:pPr lvl="1"/>
            <a:r>
              <a:rPr lang="en-US" sz="3600" dirty="0">
                <a:solidFill>
                  <a:schemeClr val="tx1"/>
                </a:solidFill>
                <a:latin typeface="Segoe UI Semilight" panose="020B0402040204020203" pitchFamily="34" charset="0"/>
                <a:cs typeface="Segoe UI Semilight" panose="020B0402040204020203" pitchFamily="34" charset="0"/>
              </a:rPr>
              <a:t>Use serverless API technologies</a:t>
            </a:r>
          </a:p>
          <a:p>
            <a:pPr lvl="1"/>
            <a:r>
              <a:rPr lang="en-US" sz="3600" dirty="0">
                <a:solidFill>
                  <a:schemeClr val="tx1"/>
                </a:solidFill>
                <a:latin typeface="Segoe UI Semilight" panose="020B0402040204020203" pitchFamily="34" charset="0"/>
                <a:cs typeface="Segoe UI Semilight" panose="020B0402040204020203" pitchFamily="34" charset="0"/>
              </a:rPr>
              <a:t>Migrate to fully-managed SQL database service</a:t>
            </a:r>
          </a:p>
          <a:p>
            <a:pPr lvl="1"/>
            <a:r>
              <a:rPr lang="en-US" sz="3600" dirty="0">
                <a:solidFill>
                  <a:schemeClr val="tx1"/>
                </a:solidFill>
                <a:latin typeface="Segoe UI Semilight" panose="020B0402040204020203" pitchFamily="34" charset="0"/>
                <a:cs typeface="Segoe UI Semilight" panose="020B0402040204020203" pitchFamily="34" charset="0"/>
              </a:rPr>
              <a:t>Add caching to our solution</a:t>
            </a:r>
          </a:p>
        </p:txBody>
      </p:sp>
      <p:pic>
        <p:nvPicPr>
          <p:cNvPr id="5" name="Picture 4" descr="Contoso Insurance logo" title="Contoso Insurance logo">
            <a:extLst>
              <a:ext uri="{FF2B5EF4-FFF2-40B4-BE49-F238E27FC236}">
                <a16:creationId xmlns:a16="http://schemas.microsoft.com/office/drawing/2014/main" id="{EC3AF1FC-904F-45B4-B889-E582F43AF5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93514" y="289511"/>
            <a:ext cx="1524000" cy="1524000"/>
          </a:xfrm>
          <a:prstGeom prst="rect">
            <a:avLst/>
          </a:prstGeom>
        </p:spPr>
      </p:pic>
      <p:pic>
        <p:nvPicPr>
          <p:cNvPr id="13" name="Graphic 12" descr="Mobile device icon">
            <a:extLst>
              <a:ext uri="{FF2B5EF4-FFF2-40B4-BE49-F238E27FC236}">
                <a16:creationId xmlns:a16="http://schemas.microsoft.com/office/drawing/2014/main" id="{31B50B0C-C074-4091-B6D7-15CEE888267D}"/>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971096" y="2308845"/>
            <a:ext cx="914400" cy="914400"/>
          </a:xfrm>
          <a:prstGeom prst="rect">
            <a:avLst/>
          </a:prstGeom>
        </p:spPr>
      </p:pic>
      <p:pic>
        <p:nvPicPr>
          <p:cNvPr id="9" name="Graphic 8" descr="Tools icon">
            <a:extLst>
              <a:ext uri="{FF2B5EF4-FFF2-40B4-BE49-F238E27FC236}">
                <a16:creationId xmlns:a16="http://schemas.microsoft.com/office/drawing/2014/main" id="{89FEF95B-601C-4168-8437-381D7F5D664F}"/>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948088" y="2308845"/>
            <a:ext cx="914400" cy="914400"/>
          </a:xfrm>
          <a:prstGeom prst="rect">
            <a:avLst/>
          </a:prstGeom>
        </p:spPr>
      </p:pic>
      <p:pic>
        <p:nvPicPr>
          <p:cNvPr id="7" name="Graphic 6" descr="Key icon">
            <a:extLst>
              <a:ext uri="{FF2B5EF4-FFF2-40B4-BE49-F238E27FC236}">
                <a16:creationId xmlns:a16="http://schemas.microsoft.com/office/drawing/2014/main" id="{5438B829-CEFC-413B-B15B-DDA2452C80C7}"/>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490888" y="3471579"/>
            <a:ext cx="914400" cy="914400"/>
          </a:xfrm>
          <a:prstGeom prst="rect">
            <a:avLst/>
          </a:prstGeom>
        </p:spPr>
      </p:pic>
      <p:pic>
        <p:nvPicPr>
          <p:cNvPr id="11" name="Graphic 10" descr="Search icon">
            <a:extLst>
              <a:ext uri="{FF2B5EF4-FFF2-40B4-BE49-F238E27FC236}">
                <a16:creationId xmlns:a16="http://schemas.microsoft.com/office/drawing/2014/main" id="{7AAEC09D-AC5D-4276-B73B-F792901F31AE}"/>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0525911" y="4342914"/>
            <a:ext cx="914400" cy="914400"/>
          </a:xfrm>
          <a:prstGeom prst="rect">
            <a:avLst/>
          </a:prstGeom>
        </p:spPr>
      </p:pic>
      <p:pic>
        <p:nvPicPr>
          <p:cNvPr id="15" name="Graphic 14" descr="Database icon">
            <a:extLst>
              <a:ext uri="{FF2B5EF4-FFF2-40B4-BE49-F238E27FC236}">
                <a16:creationId xmlns:a16="http://schemas.microsoft.com/office/drawing/2014/main" id="{6A79573E-C9C2-4F4F-9748-2E1239AAB63C}"/>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0525911" y="5271941"/>
            <a:ext cx="914400" cy="914400"/>
          </a:xfrm>
          <a:prstGeom prst="rect">
            <a:avLst/>
          </a:prstGeom>
        </p:spPr>
      </p:pic>
    </p:spTree>
    <p:extLst>
      <p:ext uri="{BB962C8B-B14F-4D97-AF65-F5344CB8AC3E}">
        <p14:creationId xmlns:p14="http://schemas.microsoft.com/office/powerpoint/2010/main" val="39232659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objections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579749"/>
            <a:ext cx="9159649" cy="4729152"/>
          </a:xfrm>
        </p:spPr>
        <p:txBody>
          <a:bodyPr>
            <a:normAutofit fontScale="70000" lnSpcReduction="20000"/>
          </a:bodyPr>
          <a:lstStyle/>
          <a:p>
            <a:pPr lvl="1"/>
            <a:r>
              <a:rPr lang="en-US" sz="3600" dirty="0">
                <a:solidFill>
                  <a:schemeClr val="tx1"/>
                </a:solidFill>
                <a:latin typeface="Segoe UI Semilight" panose="020B0402040204020203" pitchFamily="34" charset="0"/>
                <a:cs typeface="Segoe UI Semilight" panose="020B0402040204020203" pitchFamily="34" charset="0"/>
              </a:rPr>
              <a:t>How can we automate our processes?</a:t>
            </a:r>
          </a:p>
          <a:p>
            <a:pPr lvl="1"/>
            <a:endParaRPr lang="en-US" sz="3600" dirty="0">
              <a:solidFill>
                <a:schemeClr val="tx1"/>
              </a:solidFill>
              <a:latin typeface="Segoe UI Semilight" panose="020B0402040204020203" pitchFamily="34" charset="0"/>
              <a:cs typeface="Segoe UI Semilight" panose="020B0402040204020203" pitchFamily="34" charset="0"/>
            </a:endParaRPr>
          </a:p>
          <a:p>
            <a:pPr lvl="1"/>
            <a:r>
              <a:rPr lang="en-US" sz="3600" dirty="0">
                <a:solidFill>
                  <a:schemeClr val="tx1"/>
                </a:solidFill>
                <a:latin typeface="Segoe UI Semilight" panose="020B0402040204020203" pitchFamily="34" charset="0"/>
                <a:cs typeface="Segoe UI Semilight" panose="020B0402040204020203" pitchFamily="34" charset="0"/>
              </a:rPr>
              <a:t>Will Microsoft Flow replace Logic Apps?</a:t>
            </a:r>
          </a:p>
          <a:p>
            <a:pPr lvl="1"/>
            <a:endParaRPr lang="en-US" sz="3600" dirty="0">
              <a:solidFill>
                <a:schemeClr val="tx1"/>
              </a:solidFill>
              <a:latin typeface="Segoe UI Semilight" panose="020B0402040204020203" pitchFamily="34" charset="0"/>
              <a:cs typeface="Segoe UI Semilight" panose="020B0402040204020203" pitchFamily="34" charset="0"/>
            </a:endParaRPr>
          </a:p>
          <a:p>
            <a:pPr lvl="1"/>
            <a:r>
              <a:rPr lang="en-US" sz="3600" dirty="0">
                <a:solidFill>
                  <a:schemeClr val="tx1"/>
                </a:solidFill>
                <a:latin typeface="Segoe UI Semilight" panose="020B0402040204020203" pitchFamily="34" charset="0"/>
                <a:cs typeface="Segoe UI Semilight" panose="020B0402040204020203" pitchFamily="34" charset="0"/>
              </a:rPr>
              <a:t>Is there really a way to securely store application secrets in the cloud?</a:t>
            </a:r>
          </a:p>
          <a:p>
            <a:pPr marL="336145" lvl="1" indent="0">
              <a:buNone/>
            </a:pPr>
            <a:endParaRPr lang="en-US" sz="3600" dirty="0">
              <a:solidFill>
                <a:schemeClr val="tx1"/>
              </a:solidFill>
              <a:latin typeface="Segoe UI Semilight" panose="020B0402040204020203" pitchFamily="34" charset="0"/>
              <a:cs typeface="Segoe UI Semilight" panose="020B0402040204020203" pitchFamily="34" charset="0"/>
            </a:endParaRPr>
          </a:p>
          <a:p>
            <a:pPr lvl="1"/>
            <a:r>
              <a:rPr lang="en-US" sz="3600" dirty="0">
                <a:solidFill>
                  <a:schemeClr val="tx1"/>
                </a:solidFill>
                <a:latin typeface="Segoe UI Semilight" panose="020B0402040204020203" pitchFamily="34" charset="0"/>
                <a:cs typeface="Segoe UI Semilight" panose="020B0402040204020203" pitchFamily="34" charset="0"/>
              </a:rPr>
              <a:t>We won’t have all of the SQL features available to us in the cloud.</a:t>
            </a:r>
          </a:p>
          <a:p>
            <a:pPr lvl="1"/>
            <a:endParaRPr lang="en-US" sz="3600" dirty="0">
              <a:solidFill>
                <a:schemeClr val="tx1"/>
              </a:solidFill>
              <a:latin typeface="Segoe UI Semilight" panose="020B0402040204020203" pitchFamily="34" charset="0"/>
              <a:cs typeface="Segoe UI Semilight" panose="020B0402040204020203" pitchFamily="34" charset="0"/>
            </a:endParaRPr>
          </a:p>
          <a:p>
            <a:pPr lvl="1"/>
            <a:r>
              <a:rPr lang="en-US" sz="3600" dirty="0">
                <a:solidFill>
                  <a:schemeClr val="tx1"/>
                </a:solidFill>
                <a:latin typeface="Segoe UI Semilight" panose="020B0402040204020203" pitchFamily="34" charset="0"/>
                <a:cs typeface="Segoe UI Semilight" panose="020B0402040204020203" pitchFamily="34" charset="0"/>
              </a:rPr>
              <a:t>Our API inventory will grow, and we are concerned about how to best manage that.</a:t>
            </a:r>
          </a:p>
          <a:p>
            <a:pPr lvl="1"/>
            <a:endParaRPr lang="en-US" sz="3600" dirty="0">
              <a:solidFill>
                <a:schemeClr val="tx1"/>
              </a:solidFill>
              <a:latin typeface="Segoe UI Semilight" panose="020B0402040204020203" pitchFamily="34" charset="0"/>
              <a:cs typeface="Segoe UI Semilight" panose="020B0402040204020203" pitchFamily="34" charset="0"/>
            </a:endParaRPr>
          </a:p>
          <a:p>
            <a:pPr lvl="1"/>
            <a:r>
              <a:rPr lang="en-US" sz="3600" dirty="0">
                <a:solidFill>
                  <a:schemeClr val="tx1"/>
                </a:solidFill>
                <a:latin typeface="Segoe UI Semilight" panose="020B0402040204020203" pitchFamily="34" charset="0"/>
                <a:cs typeface="Segoe UI Semilight" panose="020B0402040204020203" pitchFamily="34" charset="0"/>
              </a:rPr>
              <a:t>Wants to understand how choose correct .NET framework</a:t>
            </a:r>
          </a:p>
          <a:p>
            <a:pPr marL="0" indent="0">
              <a:spcAft>
                <a:spcPts val="882"/>
              </a:spcAft>
              <a:buNone/>
            </a:pPr>
            <a:endParaRPr lang="en-US" sz="1800" dirty="0">
              <a:solidFill>
                <a:schemeClr val="tx1"/>
              </a:solidFill>
            </a:endParaRPr>
          </a:p>
        </p:txBody>
      </p:sp>
      <p:pic>
        <p:nvPicPr>
          <p:cNvPr id="5" name="Graphic 4" descr="Customer objections icon">
            <a:extLst>
              <a:ext uri="{FF2B5EF4-FFF2-40B4-BE49-F238E27FC236}">
                <a16:creationId xmlns:a16="http://schemas.microsoft.com/office/drawing/2014/main" id="{65F19434-6D82-4CAD-8B2D-6213DE94FB8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535338" y="1258100"/>
            <a:ext cx="2169751" cy="2169751"/>
          </a:xfrm>
          <a:prstGeom prst="rect">
            <a:avLst/>
          </a:prstGeom>
        </p:spPr>
      </p:pic>
    </p:spTree>
    <p:extLst>
      <p:ext uri="{BB962C8B-B14F-4D97-AF65-F5344CB8AC3E}">
        <p14:creationId xmlns:p14="http://schemas.microsoft.com/office/powerpoint/2010/main" val="6013399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2_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2.xml><?xml version="1.0" encoding="utf-8"?>
<a:theme xmlns:a="http://schemas.openxmlformats.org/drawingml/2006/main" name="C+E Readiness Template">
  <a:themeElements>
    <a:clrScheme name="Custom 7">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2765</Words>
  <Application>Microsoft Office PowerPoint</Application>
  <PresentationFormat>Widescreen</PresentationFormat>
  <Paragraphs>250</Paragraphs>
  <Slides>28</Slides>
  <Notes>28</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28</vt:i4>
      </vt:variant>
    </vt:vector>
  </HeadingPairs>
  <TitlesOfParts>
    <vt:vector size="37" baseType="lpstr">
      <vt:lpstr>Arial</vt:lpstr>
      <vt:lpstr>Calibri</vt:lpstr>
      <vt:lpstr>Consolas</vt:lpstr>
      <vt:lpstr>Segoe UI</vt:lpstr>
      <vt:lpstr>Segoe UI Light</vt:lpstr>
      <vt:lpstr>Segoe UI Semilight</vt:lpstr>
      <vt:lpstr>Wingdings</vt:lpstr>
      <vt:lpstr>2_Server and Cloud 2013</vt:lpstr>
      <vt:lpstr>C+E Readiness Template</vt:lpstr>
      <vt:lpstr>App modernization</vt:lpstr>
      <vt:lpstr>Abstract and learning objectives</vt:lpstr>
      <vt:lpstr>Step 1: Review the customer case study</vt:lpstr>
      <vt:lpstr>Customer situation </vt:lpstr>
      <vt:lpstr>Customer situation </vt:lpstr>
      <vt:lpstr>Customer situation </vt:lpstr>
      <vt:lpstr>Customer situation </vt:lpstr>
      <vt:lpstr>Customer needs </vt:lpstr>
      <vt:lpstr>Customer objections </vt:lpstr>
      <vt:lpstr>Common scenarios </vt:lpstr>
      <vt:lpstr>Step 2: Design the solution</vt:lpstr>
      <vt:lpstr>Step 3: Present the solution</vt:lpstr>
      <vt:lpstr>Wrap-up</vt:lpstr>
      <vt:lpstr>Preferred target audience </vt:lpstr>
      <vt:lpstr>Preferred solution </vt:lpstr>
      <vt:lpstr>Preferred solution </vt:lpstr>
      <vt:lpstr>Preferred solution </vt:lpstr>
      <vt:lpstr>Preferred solution </vt:lpstr>
      <vt:lpstr>Preferred solution </vt:lpstr>
      <vt:lpstr>Preferred solution </vt:lpstr>
      <vt:lpstr>Preferred solution </vt:lpstr>
      <vt:lpstr>Preferred solution </vt:lpstr>
      <vt:lpstr>Preferred solution </vt:lpstr>
      <vt:lpstr>Preferred solution </vt:lpstr>
      <vt:lpstr>Preferred solution </vt:lpstr>
      <vt:lpstr>Preferred objection handling </vt:lpstr>
      <vt:lpstr>Customer quote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modified xsi:type="dcterms:W3CDTF">2019-06-21T23:56:12Z</dcterms:modified>
</cp:coreProperties>
</file>